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85" r:id="rId1"/>
  </p:sldMasterIdLst>
  <p:notesMasterIdLst>
    <p:notesMasterId r:id="rId67"/>
  </p:notesMasterIdLst>
  <p:sldIdLst>
    <p:sldId id="256" r:id="rId2"/>
    <p:sldId id="332" r:id="rId3"/>
    <p:sldId id="333" r:id="rId4"/>
    <p:sldId id="359" r:id="rId5"/>
    <p:sldId id="361" r:id="rId6"/>
    <p:sldId id="379" r:id="rId7"/>
    <p:sldId id="380" r:id="rId8"/>
    <p:sldId id="357" r:id="rId9"/>
    <p:sldId id="358" r:id="rId10"/>
    <p:sldId id="384" r:id="rId11"/>
    <p:sldId id="362" r:id="rId12"/>
    <p:sldId id="363" r:id="rId13"/>
    <p:sldId id="386" r:id="rId14"/>
    <p:sldId id="387" r:id="rId15"/>
    <p:sldId id="364" r:id="rId16"/>
    <p:sldId id="365" r:id="rId17"/>
    <p:sldId id="366" r:id="rId18"/>
    <p:sldId id="413" r:id="rId19"/>
    <p:sldId id="370" r:id="rId20"/>
    <p:sldId id="373" r:id="rId21"/>
    <p:sldId id="375" r:id="rId22"/>
    <p:sldId id="376" r:id="rId23"/>
    <p:sldId id="377" r:id="rId24"/>
    <p:sldId id="378" r:id="rId25"/>
    <p:sldId id="385" r:id="rId26"/>
    <p:sldId id="383" r:id="rId27"/>
    <p:sldId id="382" r:id="rId28"/>
    <p:sldId id="390" r:id="rId29"/>
    <p:sldId id="391" r:id="rId30"/>
    <p:sldId id="393" r:id="rId31"/>
    <p:sldId id="395" r:id="rId32"/>
    <p:sldId id="381" r:id="rId33"/>
    <p:sldId id="360" r:id="rId34"/>
    <p:sldId id="414" r:id="rId35"/>
    <p:sldId id="345" r:id="rId36"/>
    <p:sldId id="346" r:id="rId37"/>
    <p:sldId id="406" r:id="rId38"/>
    <p:sldId id="407" r:id="rId39"/>
    <p:sldId id="334" r:id="rId40"/>
    <p:sldId id="396" r:id="rId41"/>
    <p:sldId id="341" r:id="rId42"/>
    <p:sldId id="408" r:id="rId43"/>
    <p:sldId id="347" r:id="rId44"/>
    <p:sldId id="356" r:id="rId45"/>
    <p:sldId id="405" r:id="rId46"/>
    <p:sldId id="397" r:id="rId47"/>
    <p:sldId id="342" r:id="rId48"/>
    <p:sldId id="404" r:id="rId49"/>
    <p:sldId id="403" r:id="rId50"/>
    <p:sldId id="402" r:id="rId51"/>
    <p:sldId id="401" r:id="rId52"/>
    <p:sldId id="350" r:id="rId53"/>
    <p:sldId id="351" r:id="rId54"/>
    <p:sldId id="398" r:id="rId55"/>
    <p:sldId id="343" r:id="rId56"/>
    <p:sldId id="412" r:id="rId57"/>
    <p:sldId id="353" r:id="rId58"/>
    <p:sldId id="409" r:id="rId59"/>
    <p:sldId id="349" r:id="rId60"/>
    <p:sldId id="352" r:id="rId61"/>
    <p:sldId id="411" r:id="rId62"/>
    <p:sldId id="410" r:id="rId63"/>
    <p:sldId id="348" r:id="rId64"/>
    <p:sldId id="399" r:id="rId65"/>
    <p:sldId id="331" r:id="rId6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irco" panose="02000800000000000000" pitchFamily="2" charset="0"/>
      <p:regular r:id="rId72"/>
    </p:embeddedFont>
    <p:embeddedFont>
      <p:font typeface="Tahoma" panose="020B0604030504040204" pitchFamily="34" charset="0"/>
      <p:regular r:id="rId73"/>
      <p:bold r:id="rId74"/>
    </p:embeddedFont>
    <p:embeddedFont>
      <p:font typeface="DejaVu Sans" panose="020B0603030804020204" pitchFamily="34" charset="0"/>
      <p:regular r:id="rId75"/>
      <p:bold r:id="rId76"/>
      <p:italic r:id="rId77"/>
      <p:boldItalic r:id="rId7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710D-47B3-469B-BFB0-9B402DDD9888}">
          <p14:sldIdLst>
            <p14:sldId id="256"/>
            <p14:sldId id="332"/>
            <p14:sldId id="333"/>
            <p14:sldId id="359"/>
            <p14:sldId id="361"/>
            <p14:sldId id="379"/>
            <p14:sldId id="380"/>
            <p14:sldId id="357"/>
            <p14:sldId id="358"/>
            <p14:sldId id="384"/>
            <p14:sldId id="362"/>
            <p14:sldId id="363"/>
            <p14:sldId id="386"/>
            <p14:sldId id="387"/>
            <p14:sldId id="364"/>
            <p14:sldId id="365"/>
            <p14:sldId id="366"/>
            <p14:sldId id="413"/>
            <p14:sldId id="370"/>
            <p14:sldId id="373"/>
            <p14:sldId id="375"/>
            <p14:sldId id="376"/>
            <p14:sldId id="377"/>
            <p14:sldId id="378"/>
            <p14:sldId id="385"/>
            <p14:sldId id="383"/>
            <p14:sldId id="382"/>
            <p14:sldId id="390"/>
            <p14:sldId id="391"/>
            <p14:sldId id="393"/>
            <p14:sldId id="395"/>
            <p14:sldId id="381"/>
            <p14:sldId id="360"/>
            <p14:sldId id="414"/>
            <p14:sldId id="345"/>
            <p14:sldId id="346"/>
            <p14:sldId id="406"/>
            <p14:sldId id="407"/>
            <p14:sldId id="334"/>
            <p14:sldId id="396"/>
            <p14:sldId id="341"/>
            <p14:sldId id="408"/>
            <p14:sldId id="347"/>
            <p14:sldId id="356"/>
            <p14:sldId id="405"/>
            <p14:sldId id="397"/>
            <p14:sldId id="342"/>
            <p14:sldId id="404"/>
            <p14:sldId id="403"/>
            <p14:sldId id="402"/>
            <p14:sldId id="401"/>
            <p14:sldId id="350"/>
            <p14:sldId id="351"/>
            <p14:sldId id="398"/>
            <p14:sldId id="343"/>
            <p14:sldId id="412"/>
            <p14:sldId id="353"/>
            <p14:sldId id="409"/>
            <p14:sldId id="349"/>
            <p14:sldId id="352"/>
            <p14:sldId id="411"/>
            <p14:sldId id="410"/>
            <p14:sldId id="348"/>
            <p14:sldId id="399"/>
          </p14:sldIdLst>
        </p14:section>
        <p14:section name="Untitled Section" id="{D0460775-1359-48AC-9C87-2EE0A5376B07}">
          <p14:sldIdLst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7" autoAdjust="0"/>
    <p:restoredTop sz="92520" autoAdjust="0"/>
  </p:normalViewPr>
  <p:slideViewPr>
    <p:cSldViewPr snapToGrid="0">
      <p:cViewPr varScale="1">
        <p:scale>
          <a:sx n="71" d="100"/>
          <a:sy n="71" d="100"/>
        </p:scale>
        <p:origin x="66" y="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99E67-26F2-4C25-B1BA-F59DB622432F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27CABED9-EF1C-425A-9BAF-8148308E4008}">
      <dgm:prSet phldrT="[Text]"/>
      <dgm:spPr/>
      <dgm:t>
        <a:bodyPr/>
        <a:lstStyle/>
        <a:p>
          <a:r>
            <a:rPr lang="pt-BR" dirty="0"/>
            <a:t>Mecânica</a:t>
          </a:r>
          <a:endParaRPr lang="en-US" dirty="0"/>
        </a:p>
      </dgm:t>
    </dgm:pt>
    <dgm:pt modelId="{454A7C33-2202-4BE0-BCE3-622A0267CD96}" type="parTrans" cxnId="{3ACCC0B3-6F34-4790-AB2B-A2C7D82483F9}">
      <dgm:prSet/>
      <dgm:spPr/>
      <dgm:t>
        <a:bodyPr/>
        <a:lstStyle/>
        <a:p>
          <a:endParaRPr lang="en-US"/>
        </a:p>
      </dgm:t>
    </dgm:pt>
    <dgm:pt modelId="{4CA30281-5B09-445E-868D-D9A31A6E2ED6}" type="sibTrans" cxnId="{3ACCC0B3-6F34-4790-AB2B-A2C7D82483F9}">
      <dgm:prSet/>
      <dgm:spPr/>
      <dgm:t>
        <a:bodyPr/>
        <a:lstStyle/>
        <a:p>
          <a:endParaRPr lang="en-US"/>
        </a:p>
      </dgm:t>
    </dgm:pt>
    <dgm:pt modelId="{EBE08389-5832-4F7D-8FEA-DF4B98827CCD}">
      <dgm:prSet phldrT="[Text]"/>
      <dgm:spPr/>
      <dgm:t>
        <a:bodyPr/>
        <a:lstStyle/>
        <a:p>
          <a:r>
            <a:rPr lang="pt-BR" dirty="0"/>
            <a:t>Dinâmica</a:t>
          </a:r>
          <a:endParaRPr lang="en-US" dirty="0"/>
        </a:p>
      </dgm:t>
    </dgm:pt>
    <dgm:pt modelId="{F45DB1D2-31CB-47EE-89D7-C152D373BACB}" type="parTrans" cxnId="{6D79BA67-EF63-4622-AB27-49763F348566}">
      <dgm:prSet/>
      <dgm:spPr/>
      <dgm:t>
        <a:bodyPr/>
        <a:lstStyle/>
        <a:p>
          <a:endParaRPr lang="en-US"/>
        </a:p>
      </dgm:t>
    </dgm:pt>
    <dgm:pt modelId="{A0CDF9BB-7A08-450E-A489-2512F0345920}" type="sibTrans" cxnId="{6D79BA67-EF63-4622-AB27-49763F348566}">
      <dgm:prSet/>
      <dgm:spPr/>
      <dgm:t>
        <a:bodyPr/>
        <a:lstStyle/>
        <a:p>
          <a:endParaRPr lang="en-US"/>
        </a:p>
      </dgm:t>
    </dgm:pt>
    <dgm:pt modelId="{DA2D5572-4BE0-4996-8188-B1ECE46A8DBE}">
      <dgm:prSet phldrT="[Text]"/>
      <dgm:spPr/>
      <dgm:t>
        <a:bodyPr/>
        <a:lstStyle/>
        <a:p>
          <a:r>
            <a:rPr lang="pt-BR" dirty="0"/>
            <a:t>Estética</a:t>
          </a:r>
          <a:endParaRPr lang="en-US" dirty="0"/>
        </a:p>
      </dgm:t>
    </dgm:pt>
    <dgm:pt modelId="{A04004BB-9C13-4807-8C73-9699A06903DA}" type="parTrans" cxnId="{DDD2837E-C4AE-4186-B092-D1EC6C9D5349}">
      <dgm:prSet/>
      <dgm:spPr/>
      <dgm:t>
        <a:bodyPr/>
        <a:lstStyle/>
        <a:p>
          <a:endParaRPr lang="en-US"/>
        </a:p>
      </dgm:t>
    </dgm:pt>
    <dgm:pt modelId="{CD560B17-6170-4F80-AFE2-36E2C6BC6D11}" type="sibTrans" cxnId="{DDD2837E-C4AE-4186-B092-D1EC6C9D5349}">
      <dgm:prSet/>
      <dgm:spPr/>
      <dgm:t>
        <a:bodyPr/>
        <a:lstStyle/>
        <a:p>
          <a:endParaRPr lang="en-US"/>
        </a:p>
      </dgm:t>
    </dgm:pt>
    <dgm:pt modelId="{D1F0BE04-6079-4818-BB7A-383B032E4A93}" type="pres">
      <dgm:prSet presAssocID="{5D999E67-26F2-4C25-B1BA-F59DB622432F}" presName="CompostProcess" presStyleCnt="0">
        <dgm:presLayoutVars>
          <dgm:dir/>
          <dgm:resizeHandles val="exact"/>
        </dgm:presLayoutVars>
      </dgm:prSet>
      <dgm:spPr/>
    </dgm:pt>
    <dgm:pt modelId="{339A4AD6-9F4F-4845-8C8E-86024164D036}" type="pres">
      <dgm:prSet presAssocID="{5D999E67-26F2-4C25-B1BA-F59DB622432F}" presName="arrow" presStyleLbl="bgShp" presStyleIdx="0" presStyleCnt="1"/>
      <dgm:spPr/>
    </dgm:pt>
    <dgm:pt modelId="{F6E79AF1-3349-47FD-A51C-9F569DE4E73C}" type="pres">
      <dgm:prSet presAssocID="{5D999E67-26F2-4C25-B1BA-F59DB622432F}" presName="linearProcess" presStyleCnt="0"/>
      <dgm:spPr/>
    </dgm:pt>
    <dgm:pt modelId="{EE935A72-1090-40A2-92A1-177851C5DB99}" type="pres">
      <dgm:prSet presAssocID="{27CABED9-EF1C-425A-9BAF-8148308E4008}" presName="textNode" presStyleLbl="node1" presStyleIdx="0" presStyleCnt="3">
        <dgm:presLayoutVars>
          <dgm:bulletEnabled val="1"/>
        </dgm:presLayoutVars>
      </dgm:prSet>
      <dgm:spPr/>
    </dgm:pt>
    <dgm:pt modelId="{1814AB88-2B00-4003-BB90-627F57BE978A}" type="pres">
      <dgm:prSet presAssocID="{4CA30281-5B09-445E-868D-D9A31A6E2ED6}" presName="sibTrans" presStyleCnt="0"/>
      <dgm:spPr/>
    </dgm:pt>
    <dgm:pt modelId="{1B041781-CEFC-4436-9AE1-DE1944923621}" type="pres">
      <dgm:prSet presAssocID="{EBE08389-5832-4F7D-8FEA-DF4B98827CCD}" presName="textNode" presStyleLbl="node1" presStyleIdx="1" presStyleCnt="3">
        <dgm:presLayoutVars>
          <dgm:bulletEnabled val="1"/>
        </dgm:presLayoutVars>
      </dgm:prSet>
      <dgm:spPr/>
    </dgm:pt>
    <dgm:pt modelId="{5F36869E-F9EC-4FA7-9C19-299FE848645D}" type="pres">
      <dgm:prSet presAssocID="{A0CDF9BB-7A08-450E-A489-2512F0345920}" presName="sibTrans" presStyleCnt="0"/>
      <dgm:spPr/>
    </dgm:pt>
    <dgm:pt modelId="{E896FB91-9976-429A-807A-EB60A7366B29}" type="pres">
      <dgm:prSet presAssocID="{DA2D5572-4BE0-4996-8188-B1ECE46A8DB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6D79BA67-EF63-4622-AB27-49763F348566}" srcId="{5D999E67-26F2-4C25-B1BA-F59DB622432F}" destId="{EBE08389-5832-4F7D-8FEA-DF4B98827CCD}" srcOrd="1" destOrd="0" parTransId="{F45DB1D2-31CB-47EE-89D7-C152D373BACB}" sibTransId="{A0CDF9BB-7A08-450E-A489-2512F0345920}"/>
    <dgm:cxn modelId="{F8E3F851-50F0-45B3-8D10-4D741C452989}" type="presOf" srcId="{EBE08389-5832-4F7D-8FEA-DF4B98827CCD}" destId="{1B041781-CEFC-4436-9AE1-DE1944923621}" srcOrd="0" destOrd="0" presId="urn:microsoft.com/office/officeart/2005/8/layout/hProcess9"/>
    <dgm:cxn modelId="{DDD2837E-C4AE-4186-B092-D1EC6C9D5349}" srcId="{5D999E67-26F2-4C25-B1BA-F59DB622432F}" destId="{DA2D5572-4BE0-4996-8188-B1ECE46A8DBE}" srcOrd="2" destOrd="0" parTransId="{A04004BB-9C13-4807-8C73-9699A06903DA}" sibTransId="{CD560B17-6170-4F80-AFE2-36E2C6BC6D11}"/>
    <dgm:cxn modelId="{3ACCC0B3-6F34-4790-AB2B-A2C7D82483F9}" srcId="{5D999E67-26F2-4C25-B1BA-F59DB622432F}" destId="{27CABED9-EF1C-425A-9BAF-8148308E4008}" srcOrd="0" destOrd="0" parTransId="{454A7C33-2202-4BE0-BCE3-622A0267CD96}" sibTransId="{4CA30281-5B09-445E-868D-D9A31A6E2ED6}"/>
    <dgm:cxn modelId="{667C06B8-79D6-4F89-B79E-B5445736E46E}" type="presOf" srcId="{27CABED9-EF1C-425A-9BAF-8148308E4008}" destId="{EE935A72-1090-40A2-92A1-177851C5DB99}" srcOrd="0" destOrd="0" presId="urn:microsoft.com/office/officeart/2005/8/layout/hProcess9"/>
    <dgm:cxn modelId="{105220E7-212B-4E48-B2B2-22D0D28EE8DC}" type="presOf" srcId="{5D999E67-26F2-4C25-B1BA-F59DB622432F}" destId="{D1F0BE04-6079-4818-BB7A-383B032E4A93}" srcOrd="0" destOrd="0" presId="urn:microsoft.com/office/officeart/2005/8/layout/hProcess9"/>
    <dgm:cxn modelId="{A4269DE8-5175-4711-A360-A5D6B4283D12}" type="presOf" srcId="{DA2D5572-4BE0-4996-8188-B1ECE46A8DBE}" destId="{E896FB91-9976-429A-807A-EB60A7366B29}" srcOrd="0" destOrd="0" presId="urn:microsoft.com/office/officeart/2005/8/layout/hProcess9"/>
    <dgm:cxn modelId="{1775FF1C-BEEA-4B9B-AD93-562AE090EEDB}" type="presParOf" srcId="{D1F0BE04-6079-4818-BB7A-383B032E4A93}" destId="{339A4AD6-9F4F-4845-8C8E-86024164D036}" srcOrd="0" destOrd="0" presId="urn:microsoft.com/office/officeart/2005/8/layout/hProcess9"/>
    <dgm:cxn modelId="{1736A70D-A66E-437C-A788-F0B6FF5DA506}" type="presParOf" srcId="{D1F0BE04-6079-4818-BB7A-383B032E4A93}" destId="{F6E79AF1-3349-47FD-A51C-9F569DE4E73C}" srcOrd="1" destOrd="0" presId="urn:microsoft.com/office/officeart/2005/8/layout/hProcess9"/>
    <dgm:cxn modelId="{0CB1BF4A-6B13-4917-A7A2-2906CEF52662}" type="presParOf" srcId="{F6E79AF1-3349-47FD-A51C-9F569DE4E73C}" destId="{EE935A72-1090-40A2-92A1-177851C5DB99}" srcOrd="0" destOrd="0" presId="urn:microsoft.com/office/officeart/2005/8/layout/hProcess9"/>
    <dgm:cxn modelId="{8BAC150D-784D-4178-B4CE-16A4C323B46C}" type="presParOf" srcId="{F6E79AF1-3349-47FD-A51C-9F569DE4E73C}" destId="{1814AB88-2B00-4003-BB90-627F57BE978A}" srcOrd="1" destOrd="0" presId="urn:microsoft.com/office/officeart/2005/8/layout/hProcess9"/>
    <dgm:cxn modelId="{53CFED63-9B49-41FF-B4AA-E150CA98E216}" type="presParOf" srcId="{F6E79AF1-3349-47FD-A51C-9F569DE4E73C}" destId="{1B041781-CEFC-4436-9AE1-DE1944923621}" srcOrd="2" destOrd="0" presId="urn:microsoft.com/office/officeart/2005/8/layout/hProcess9"/>
    <dgm:cxn modelId="{806FEC56-4DC5-4E5C-9E70-DF791043E0FB}" type="presParOf" srcId="{F6E79AF1-3349-47FD-A51C-9F569DE4E73C}" destId="{5F36869E-F9EC-4FA7-9C19-299FE848645D}" srcOrd="3" destOrd="0" presId="urn:microsoft.com/office/officeart/2005/8/layout/hProcess9"/>
    <dgm:cxn modelId="{3FDD3A26-6AEE-4061-BCA5-DC62DB35F6BD}" type="presParOf" srcId="{F6E79AF1-3349-47FD-A51C-9F569DE4E73C}" destId="{E896FB91-9976-429A-807A-EB60A7366B2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523179-A131-4B77-ADCA-D34B3B95DC70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BCF09188-FFED-40AE-8A40-ADF347EF2574}">
      <dgm:prSet phldrT="[Text]" custT="1"/>
      <dgm:spPr>
        <a:solidFill>
          <a:srgbClr val="FFFF00"/>
        </a:solidFill>
        <a:ln>
          <a:solidFill>
            <a:srgbClr val="FF0000"/>
          </a:solidFill>
        </a:ln>
      </dgm:spPr>
      <dgm:t>
        <a:bodyPr/>
        <a:lstStyle/>
        <a:p>
          <a:r>
            <a:rPr lang="pt-BR" sz="4800" b="1" dirty="0">
              <a:solidFill>
                <a:srgbClr val="1A425A"/>
              </a:solidFill>
            </a:rPr>
            <a:t>Jogos</a:t>
          </a:r>
        </a:p>
      </dgm:t>
    </dgm:pt>
    <dgm:pt modelId="{FCD84AF7-BE6B-403B-B5B8-9040BEA3BFFD}" type="parTrans" cxnId="{4B7727FD-AFE5-4FFB-846D-5D5855AEF39E}">
      <dgm:prSet/>
      <dgm:spPr/>
      <dgm:t>
        <a:bodyPr/>
        <a:lstStyle/>
        <a:p>
          <a:endParaRPr lang="pt-BR"/>
        </a:p>
      </dgm:t>
    </dgm:pt>
    <dgm:pt modelId="{2846B61B-17C9-4BB0-806A-FD6D1D7988E8}" type="sibTrans" cxnId="{4B7727FD-AFE5-4FFB-846D-5D5855AEF39E}">
      <dgm:prSet/>
      <dgm:spPr/>
      <dgm:t>
        <a:bodyPr/>
        <a:lstStyle/>
        <a:p>
          <a:endParaRPr lang="pt-BR"/>
        </a:p>
      </dgm:t>
    </dgm:pt>
    <dgm:pt modelId="{6687D27A-94EC-490D-8761-42A1FB706E71}">
      <dgm:prSet phldrT="[Text]"/>
      <dgm:spPr>
        <a:solidFill>
          <a:srgbClr val="7030A0"/>
        </a:solidFill>
      </dgm:spPr>
      <dgm:t>
        <a:bodyPr/>
        <a:lstStyle/>
        <a:p>
          <a:r>
            <a:rPr lang="pt-BR" dirty="0"/>
            <a:t>Criação</a:t>
          </a:r>
        </a:p>
      </dgm:t>
    </dgm:pt>
    <dgm:pt modelId="{FFA3DAFE-C501-4D82-AF6E-0C5C8D5F6575}" type="parTrans" cxnId="{819DDB10-CC53-4307-BB47-BD7A49CC0D57}">
      <dgm:prSet/>
      <dgm:spPr/>
      <dgm:t>
        <a:bodyPr/>
        <a:lstStyle/>
        <a:p>
          <a:endParaRPr lang="pt-BR"/>
        </a:p>
      </dgm:t>
    </dgm:pt>
    <dgm:pt modelId="{8A8E9C00-F1F8-41F4-9B1C-385713387AEE}" type="sibTrans" cxnId="{819DDB10-CC53-4307-BB47-BD7A49CC0D57}">
      <dgm:prSet/>
      <dgm:spPr/>
      <dgm:t>
        <a:bodyPr/>
        <a:lstStyle/>
        <a:p>
          <a:endParaRPr lang="pt-BR"/>
        </a:p>
      </dgm:t>
    </dgm:pt>
    <dgm:pt modelId="{CE7B23DE-5CF2-48E1-BF4D-3790CE727A27}">
      <dgm:prSet phldrT="[Text]"/>
      <dgm:spPr>
        <a:solidFill>
          <a:srgbClr val="002060"/>
        </a:solidFill>
      </dgm:spPr>
      <dgm:t>
        <a:bodyPr/>
        <a:lstStyle/>
        <a:p>
          <a:r>
            <a:rPr lang="pt-BR" dirty="0"/>
            <a:t>Uso</a:t>
          </a:r>
        </a:p>
      </dgm:t>
    </dgm:pt>
    <dgm:pt modelId="{0A1620EE-337D-4FD5-A9A3-B91DC8BA9401}" type="parTrans" cxnId="{3D9B1361-130B-457F-AE1B-410BBE8DAC1A}">
      <dgm:prSet/>
      <dgm:spPr/>
      <dgm:t>
        <a:bodyPr/>
        <a:lstStyle/>
        <a:p>
          <a:endParaRPr lang="pt-BR"/>
        </a:p>
      </dgm:t>
    </dgm:pt>
    <dgm:pt modelId="{B0671051-8F19-48B0-B72B-E0EFC314C127}" type="sibTrans" cxnId="{3D9B1361-130B-457F-AE1B-410BBE8DAC1A}">
      <dgm:prSet/>
      <dgm:spPr/>
      <dgm:t>
        <a:bodyPr/>
        <a:lstStyle/>
        <a:p>
          <a:endParaRPr lang="pt-BR"/>
        </a:p>
      </dgm:t>
    </dgm:pt>
    <dgm:pt modelId="{843BDADA-D574-4C6A-9158-5C9B42267F38}">
      <dgm:prSet phldrT="[Text]"/>
      <dgm:spPr/>
      <dgm:t>
        <a:bodyPr/>
        <a:lstStyle/>
        <a:p>
          <a:r>
            <a:rPr lang="pt-BR" dirty="0"/>
            <a:t>Avaliação</a:t>
          </a:r>
        </a:p>
      </dgm:t>
    </dgm:pt>
    <dgm:pt modelId="{D60E803E-ED73-4600-8A90-BA9E9C2B43CA}" type="parTrans" cxnId="{6A78E28D-992F-44D1-84B4-643B2A170F40}">
      <dgm:prSet/>
      <dgm:spPr/>
      <dgm:t>
        <a:bodyPr/>
        <a:lstStyle/>
        <a:p>
          <a:endParaRPr lang="pt-BR"/>
        </a:p>
      </dgm:t>
    </dgm:pt>
    <dgm:pt modelId="{61FC6BBC-9B8E-4F60-BC84-8933B3110E8A}" type="sibTrans" cxnId="{6A78E28D-992F-44D1-84B4-643B2A170F40}">
      <dgm:prSet/>
      <dgm:spPr/>
      <dgm:t>
        <a:bodyPr/>
        <a:lstStyle/>
        <a:p>
          <a:endParaRPr lang="pt-BR"/>
        </a:p>
      </dgm:t>
    </dgm:pt>
    <dgm:pt modelId="{F53CC2F7-6368-474E-ACF0-EE73963DFB20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pt-BR" dirty="0" err="1"/>
            <a:t>Bots</a:t>
          </a:r>
          <a:endParaRPr lang="pt-BR" dirty="0"/>
        </a:p>
      </dgm:t>
    </dgm:pt>
    <dgm:pt modelId="{5AF50303-6A54-4298-BE0D-43566F6DE63C}" type="parTrans" cxnId="{975A929D-43AD-4D3A-A0BD-17BCE3891C3C}">
      <dgm:prSet/>
      <dgm:spPr/>
      <dgm:t>
        <a:bodyPr/>
        <a:lstStyle/>
        <a:p>
          <a:endParaRPr lang="pt-BR"/>
        </a:p>
      </dgm:t>
    </dgm:pt>
    <dgm:pt modelId="{5D1ABCBB-66A7-4443-8EDA-C28399B1732C}" type="sibTrans" cxnId="{975A929D-43AD-4D3A-A0BD-17BCE3891C3C}">
      <dgm:prSet/>
      <dgm:spPr/>
      <dgm:t>
        <a:bodyPr/>
        <a:lstStyle/>
        <a:p>
          <a:endParaRPr lang="pt-BR"/>
        </a:p>
      </dgm:t>
    </dgm:pt>
    <dgm:pt modelId="{E4708952-9F07-4FF3-BDAA-04E5D0730F96}">
      <dgm:prSet phldrT="[Text]"/>
      <dgm:spPr>
        <a:solidFill>
          <a:srgbClr val="00B0F0"/>
        </a:solidFill>
      </dgm:spPr>
      <dgm:t>
        <a:bodyPr/>
        <a:lstStyle/>
        <a:p>
          <a:r>
            <a:rPr lang="pt-BR" dirty="0"/>
            <a:t>Teoria</a:t>
          </a:r>
        </a:p>
      </dgm:t>
    </dgm:pt>
    <dgm:pt modelId="{DCE5D1C4-2BD4-4798-89F2-37DE962FDA5B}" type="parTrans" cxnId="{149EE033-D09E-4DC7-9463-BEB956EC6B90}">
      <dgm:prSet/>
      <dgm:spPr/>
      <dgm:t>
        <a:bodyPr/>
        <a:lstStyle/>
        <a:p>
          <a:endParaRPr lang="pt-BR"/>
        </a:p>
      </dgm:t>
    </dgm:pt>
    <dgm:pt modelId="{E295FFCD-227A-4912-BF71-9293A9D3164E}" type="sibTrans" cxnId="{149EE033-D09E-4DC7-9463-BEB956EC6B90}">
      <dgm:prSet/>
      <dgm:spPr/>
      <dgm:t>
        <a:bodyPr/>
        <a:lstStyle/>
        <a:p>
          <a:endParaRPr lang="pt-BR"/>
        </a:p>
      </dgm:t>
    </dgm:pt>
    <dgm:pt modelId="{4072E369-157C-4640-ADA7-4E9C6DA8F251}">
      <dgm:prSet phldrT="[Text]"/>
      <dgm:spPr/>
      <dgm:t>
        <a:bodyPr/>
        <a:lstStyle/>
        <a:p>
          <a:endParaRPr lang="pt-BR" dirty="0"/>
        </a:p>
      </dgm:t>
    </dgm:pt>
    <dgm:pt modelId="{EFC2CC99-30A3-465D-9423-9C09E540606D}" type="parTrans" cxnId="{B46E9E44-D66B-43AD-BC51-C29C427D96A3}">
      <dgm:prSet/>
      <dgm:spPr/>
      <dgm:t>
        <a:bodyPr/>
        <a:lstStyle/>
        <a:p>
          <a:endParaRPr lang="pt-BR"/>
        </a:p>
      </dgm:t>
    </dgm:pt>
    <dgm:pt modelId="{F0459EBB-DB40-4127-BBD7-B4238090FD7C}" type="sibTrans" cxnId="{B46E9E44-D66B-43AD-BC51-C29C427D96A3}">
      <dgm:prSet/>
      <dgm:spPr/>
      <dgm:t>
        <a:bodyPr/>
        <a:lstStyle/>
        <a:p>
          <a:endParaRPr lang="pt-BR"/>
        </a:p>
      </dgm:t>
    </dgm:pt>
    <dgm:pt modelId="{CFDAD1C9-68DE-4AAA-AF0E-BA422022B7D9}">
      <dgm:prSet phldrT="[Text]"/>
      <dgm:spPr>
        <a:solidFill>
          <a:srgbClr val="C00000"/>
        </a:solidFill>
      </dgm:spPr>
      <dgm:t>
        <a:bodyPr/>
        <a:lstStyle/>
        <a:p>
          <a:r>
            <a:rPr lang="pt-BR" dirty="0"/>
            <a:t>Modelos</a:t>
          </a:r>
        </a:p>
      </dgm:t>
    </dgm:pt>
    <dgm:pt modelId="{ED81E384-7DA6-4F31-ACB6-8BE25364C693}" type="parTrans" cxnId="{BB44C34A-8050-42B1-94E4-11D8F8D554A2}">
      <dgm:prSet/>
      <dgm:spPr/>
      <dgm:t>
        <a:bodyPr/>
        <a:lstStyle/>
        <a:p>
          <a:endParaRPr lang="pt-BR"/>
        </a:p>
      </dgm:t>
    </dgm:pt>
    <dgm:pt modelId="{7AD15AA7-0022-4BAF-8700-7041FD604819}" type="sibTrans" cxnId="{BB44C34A-8050-42B1-94E4-11D8F8D554A2}">
      <dgm:prSet/>
      <dgm:spPr/>
      <dgm:t>
        <a:bodyPr/>
        <a:lstStyle/>
        <a:p>
          <a:endParaRPr lang="pt-BR"/>
        </a:p>
      </dgm:t>
    </dgm:pt>
    <dgm:pt modelId="{EB2489F3-5F04-4970-9120-17323665D707}" type="pres">
      <dgm:prSet presAssocID="{72523179-A131-4B77-ADCA-D34B3B95DC7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0CCF6278-AEEF-4D5F-ABF3-911D022C9A02}" type="pres">
      <dgm:prSet presAssocID="{BCF09188-FFED-40AE-8A40-ADF347EF2574}" presName="singleCycle" presStyleCnt="0"/>
      <dgm:spPr/>
    </dgm:pt>
    <dgm:pt modelId="{19D03397-43CF-4448-8CA2-B495393D56C1}" type="pres">
      <dgm:prSet presAssocID="{BCF09188-FFED-40AE-8A40-ADF347EF2574}" presName="singleCenter" presStyleLbl="node1" presStyleIdx="0" presStyleCnt="7">
        <dgm:presLayoutVars>
          <dgm:chMax val="7"/>
          <dgm:chPref val="7"/>
        </dgm:presLayoutVars>
      </dgm:prSet>
      <dgm:spPr/>
    </dgm:pt>
    <dgm:pt modelId="{4C279E20-2355-4442-AC3A-EE0D24C2E275}" type="pres">
      <dgm:prSet presAssocID="{ED81E384-7DA6-4F31-ACB6-8BE25364C693}" presName="Name56" presStyleLbl="parChTrans1D2" presStyleIdx="0" presStyleCnt="6"/>
      <dgm:spPr/>
    </dgm:pt>
    <dgm:pt modelId="{7CD2591C-622A-4059-9F1C-1BB9F8495D1F}" type="pres">
      <dgm:prSet presAssocID="{CFDAD1C9-68DE-4AAA-AF0E-BA422022B7D9}" presName="text0" presStyleLbl="node1" presStyleIdx="1" presStyleCnt="7" custRadScaleRad="92492" custRadScaleInc="1410">
        <dgm:presLayoutVars>
          <dgm:bulletEnabled val="1"/>
        </dgm:presLayoutVars>
      </dgm:prSet>
      <dgm:spPr/>
    </dgm:pt>
    <dgm:pt modelId="{29FA2A2C-F30C-4F3A-A4E4-7D2C4A33524A}" type="pres">
      <dgm:prSet presAssocID="{FFA3DAFE-C501-4D82-AF6E-0C5C8D5F6575}" presName="Name56" presStyleLbl="parChTrans1D2" presStyleIdx="1" presStyleCnt="6"/>
      <dgm:spPr/>
    </dgm:pt>
    <dgm:pt modelId="{559ABF4B-E291-481C-80AD-8667586873B0}" type="pres">
      <dgm:prSet presAssocID="{6687D27A-94EC-490D-8761-42A1FB706E71}" presName="text0" presStyleLbl="node1" presStyleIdx="2" presStyleCnt="7">
        <dgm:presLayoutVars>
          <dgm:bulletEnabled val="1"/>
        </dgm:presLayoutVars>
      </dgm:prSet>
      <dgm:spPr/>
    </dgm:pt>
    <dgm:pt modelId="{5D8BFA03-DF18-4F8B-B59F-11062D04FD52}" type="pres">
      <dgm:prSet presAssocID="{0A1620EE-337D-4FD5-A9A3-B91DC8BA9401}" presName="Name56" presStyleLbl="parChTrans1D2" presStyleIdx="2" presStyleCnt="6"/>
      <dgm:spPr/>
    </dgm:pt>
    <dgm:pt modelId="{86A5D0DB-BA6A-49A9-85D2-5B8127AFB5CD}" type="pres">
      <dgm:prSet presAssocID="{CE7B23DE-5CF2-48E1-BF4D-3790CE727A27}" presName="text0" presStyleLbl="node1" presStyleIdx="3" presStyleCnt="7">
        <dgm:presLayoutVars>
          <dgm:bulletEnabled val="1"/>
        </dgm:presLayoutVars>
      </dgm:prSet>
      <dgm:spPr/>
    </dgm:pt>
    <dgm:pt modelId="{8550201F-CBB0-4A7F-8C99-EA32627677DC}" type="pres">
      <dgm:prSet presAssocID="{D60E803E-ED73-4600-8A90-BA9E9C2B43CA}" presName="Name56" presStyleLbl="parChTrans1D2" presStyleIdx="3" presStyleCnt="6"/>
      <dgm:spPr/>
    </dgm:pt>
    <dgm:pt modelId="{9FE6B1B0-FD42-4CB4-8360-3EBD1A6DBCB0}" type="pres">
      <dgm:prSet presAssocID="{843BDADA-D574-4C6A-9158-5C9B42267F38}" presName="text0" presStyleLbl="node1" presStyleIdx="4" presStyleCnt="7">
        <dgm:presLayoutVars>
          <dgm:bulletEnabled val="1"/>
        </dgm:presLayoutVars>
      </dgm:prSet>
      <dgm:spPr/>
    </dgm:pt>
    <dgm:pt modelId="{407DF9EC-5E4F-4FAC-987D-6020691ACC93}" type="pres">
      <dgm:prSet presAssocID="{5AF50303-6A54-4298-BE0D-43566F6DE63C}" presName="Name56" presStyleLbl="parChTrans1D2" presStyleIdx="4" presStyleCnt="6"/>
      <dgm:spPr/>
    </dgm:pt>
    <dgm:pt modelId="{24A944EB-3C93-4F76-AF51-29E4AB0F35C6}" type="pres">
      <dgm:prSet presAssocID="{F53CC2F7-6368-474E-ACF0-EE73963DFB20}" presName="text0" presStyleLbl="node1" presStyleIdx="5" presStyleCnt="7">
        <dgm:presLayoutVars>
          <dgm:bulletEnabled val="1"/>
        </dgm:presLayoutVars>
      </dgm:prSet>
      <dgm:spPr/>
    </dgm:pt>
    <dgm:pt modelId="{CB504E00-264E-4E82-B40F-55D8BE4F7912}" type="pres">
      <dgm:prSet presAssocID="{DCE5D1C4-2BD4-4798-89F2-37DE962FDA5B}" presName="Name56" presStyleLbl="parChTrans1D2" presStyleIdx="5" presStyleCnt="6"/>
      <dgm:spPr/>
    </dgm:pt>
    <dgm:pt modelId="{C0400323-ECC5-494B-B023-73FD922F3119}" type="pres">
      <dgm:prSet presAssocID="{E4708952-9F07-4FF3-BDAA-04E5D0730F96}" presName="text0" presStyleLbl="node1" presStyleIdx="6" presStyleCnt="7">
        <dgm:presLayoutVars>
          <dgm:bulletEnabled val="1"/>
        </dgm:presLayoutVars>
      </dgm:prSet>
      <dgm:spPr/>
    </dgm:pt>
  </dgm:ptLst>
  <dgm:cxnLst>
    <dgm:cxn modelId="{819DDB10-CC53-4307-BB47-BD7A49CC0D57}" srcId="{BCF09188-FFED-40AE-8A40-ADF347EF2574}" destId="{6687D27A-94EC-490D-8761-42A1FB706E71}" srcOrd="1" destOrd="0" parTransId="{FFA3DAFE-C501-4D82-AF6E-0C5C8D5F6575}" sibTransId="{8A8E9C00-F1F8-41F4-9B1C-385713387AEE}"/>
    <dgm:cxn modelId="{166CAA11-1DF8-4B75-9161-D1EE9BB75179}" type="presOf" srcId="{F53CC2F7-6368-474E-ACF0-EE73963DFB20}" destId="{24A944EB-3C93-4F76-AF51-29E4AB0F35C6}" srcOrd="0" destOrd="0" presId="urn:microsoft.com/office/officeart/2008/layout/RadialCluster"/>
    <dgm:cxn modelId="{F495A314-E884-4887-A449-5FE2D0F1EBD7}" type="presOf" srcId="{D60E803E-ED73-4600-8A90-BA9E9C2B43CA}" destId="{8550201F-CBB0-4A7F-8C99-EA32627677DC}" srcOrd="0" destOrd="0" presId="urn:microsoft.com/office/officeart/2008/layout/RadialCluster"/>
    <dgm:cxn modelId="{76144D2E-5E86-4FBA-8503-996BD350E225}" type="presOf" srcId="{CE7B23DE-5CF2-48E1-BF4D-3790CE727A27}" destId="{86A5D0DB-BA6A-49A9-85D2-5B8127AFB5CD}" srcOrd="0" destOrd="0" presId="urn:microsoft.com/office/officeart/2008/layout/RadialCluster"/>
    <dgm:cxn modelId="{901C3331-C5F0-4FBE-A07A-FD18BB962889}" type="presOf" srcId="{BCF09188-FFED-40AE-8A40-ADF347EF2574}" destId="{19D03397-43CF-4448-8CA2-B495393D56C1}" srcOrd="0" destOrd="0" presId="urn:microsoft.com/office/officeart/2008/layout/RadialCluster"/>
    <dgm:cxn modelId="{149EE033-D09E-4DC7-9463-BEB956EC6B90}" srcId="{BCF09188-FFED-40AE-8A40-ADF347EF2574}" destId="{E4708952-9F07-4FF3-BDAA-04E5D0730F96}" srcOrd="5" destOrd="0" parTransId="{DCE5D1C4-2BD4-4798-89F2-37DE962FDA5B}" sibTransId="{E295FFCD-227A-4912-BF71-9293A9D3164E}"/>
    <dgm:cxn modelId="{3D9B1361-130B-457F-AE1B-410BBE8DAC1A}" srcId="{BCF09188-FFED-40AE-8A40-ADF347EF2574}" destId="{CE7B23DE-5CF2-48E1-BF4D-3790CE727A27}" srcOrd="2" destOrd="0" parTransId="{0A1620EE-337D-4FD5-A9A3-B91DC8BA9401}" sibTransId="{B0671051-8F19-48B0-B72B-E0EFC314C127}"/>
    <dgm:cxn modelId="{B46E9E44-D66B-43AD-BC51-C29C427D96A3}" srcId="{72523179-A131-4B77-ADCA-D34B3B95DC70}" destId="{4072E369-157C-4640-ADA7-4E9C6DA8F251}" srcOrd="1" destOrd="0" parTransId="{EFC2CC99-30A3-465D-9423-9C09E540606D}" sibTransId="{F0459EBB-DB40-4127-BBD7-B4238090FD7C}"/>
    <dgm:cxn modelId="{C4C58A4A-FAD5-4851-BDA8-F112462F7822}" type="presOf" srcId="{0A1620EE-337D-4FD5-A9A3-B91DC8BA9401}" destId="{5D8BFA03-DF18-4F8B-B59F-11062D04FD52}" srcOrd="0" destOrd="0" presId="urn:microsoft.com/office/officeart/2008/layout/RadialCluster"/>
    <dgm:cxn modelId="{DA99934A-822B-421C-89F1-E6EE8BFE9C7B}" type="presOf" srcId="{6687D27A-94EC-490D-8761-42A1FB706E71}" destId="{559ABF4B-E291-481C-80AD-8667586873B0}" srcOrd="0" destOrd="0" presId="urn:microsoft.com/office/officeart/2008/layout/RadialCluster"/>
    <dgm:cxn modelId="{BB44C34A-8050-42B1-94E4-11D8F8D554A2}" srcId="{BCF09188-FFED-40AE-8A40-ADF347EF2574}" destId="{CFDAD1C9-68DE-4AAA-AF0E-BA422022B7D9}" srcOrd="0" destOrd="0" parTransId="{ED81E384-7DA6-4F31-ACB6-8BE25364C693}" sibTransId="{7AD15AA7-0022-4BAF-8700-7041FD604819}"/>
    <dgm:cxn modelId="{81F48F6D-A56D-495F-B7DD-F56E2D7763AE}" type="presOf" srcId="{843BDADA-D574-4C6A-9158-5C9B42267F38}" destId="{9FE6B1B0-FD42-4CB4-8360-3EBD1A6DBCB0}" srcOrd="0" destOrd="0" presId="urn:microsoft.com/office/officeart/2008/layout/RadialCluster"/>
    <dgm:cxn modelId="{EC4B2E78-8A19-4A18-B21A-01C3325B4603}" type="presOf" srcId="{72523179-A131-4B77-ADCA-D34B3B95DC70}" destId="{EB2489F3-5F04-4970-9120-17323665D707}" srcOrd="0" destOrd="0" presId="urn:microsoft.com/office/officeart/2008/layout/RadialCluster"/>
    <dgm:cxn modelId="{6A8F2A7B-F71A-45BA-B812-4A469D8A70C4}" type="presOf" srcId="{CFDAD1C9-68DE-4AAA-AF0E-BA422022B7D9}" destId="{7CD2591C-622A-4059-9F1C-1BB9F8495D1F}" srcOrd="0" destOrd="0" presId="urn:microsoft.com/office/officeart/2008/layout/RadialCluster"/>
    <dgm:cxn modelId="{6A78E28D-992F-44D1-84B4-643B2A170F40}" srcId="{BCF09188-FFED-40AE-8A40-ADF347EF2574}" destId="{843BDADA-D574-4C6A-9158-5C9B42267F38}" srcOrd="3" destOrd="0" parTransId="{D60E803E-ED73-4600-8A90-BA9E9C2B43CA}" sibTransId="{61FC6BBC-9B8E-4F60-BC84-8933B3110E8A}"/>
    <dgm:cxn modelId="{41CEA58E-2FE0-4297-AE10-E76556E3EFBF}" type="presOf" srcId="{5AF50303-6A54-4298-BE0D-43566F6DE63C}" destId="{407DF9EC-5E4F-4FAC-987D-6020691ACC93}" srcOrd="0" destOrd="0" presId="urn:microsoft.com/office/officeart/2008/layout/RadialCluster"/>
    <dgm:cxn modelId="{D3B30990-161E-491F-B780-63014C071070}" type="presOf" srcId="{FFA3DAFE-C501-4D82-AF6E-0C5C8D5F6575}" destId="{29FA2A2C-F30C-4F3A-A4E4-7D2C4A33524A}" srcOrd="0" destOrd="0" presId="urn:microsoft.com/office/officeart/2008/layout/RadialCluster"/>
    <dgm:cxn modelId="{975A929D-43AD-4D3A-A0BD-17BCE3891C3C}" srcId="{BCF09188-FFED-40AE-8A40-ADF347EF2574}" destId="{F53CC2F7-6368-474E-ACF0-EE73963DFB20}" srcOrd="4" destOrd="0" parTransId="{5AF50303-6A54-4298-BE0D-43566F6DE63C}" sibTransId="{5D1ABCBB-66A7-4443-8EDA-C28399B1732C}"/>
    <dgm:cxn modelId="{7618EBA3-60C0-44A5-AB69-22847657C18D}" type="presOf" srcId="{DCE5D1C4-2BD4-4798-89F2-37DE962FDA5B}" destId="{CB504E00-264E-4E82-B40F-55D8BE4F7912}" srcOrd="0" destOrd="0" presId="urn:microsoft.com/office/officeart/2008/layout/RadialCluster"/>
    <dgm:cxn modelId="{5DCAF4C8-D02E-4FBC-A683-42D3F1AD3812}" type="presOf" srcId="{E4708952-9F07-4FF3-BDAA-04E5D0730F96}" destId="{C0400323-ECC5-494B-B023-73FD922F3119}" srcOrd="0" destOrd="0" presId="urn:microsoft.com/office/officeart/2008/layout/RadialCluster"/>
    <dgm:cxn modelId="{6E6925E7-5884-40D8-BD2E-E3549C10584F}" type="presOf" srcId="{ED81E384-7DA6-4F31-ACB6-8BE25364C693}" destId="{4C279E20-2355-4442-AC3A-EE0D24C2E275}" srcOrd="0" destOrd="0" presId="urn:microsoft.com/office/officeart/2008/layout/RadialCluster"/>
    <dgm:cxn modelId="{4B7727FD-AFE5-4FFB-846D-5D5855AEF39E}" srcId="{72523179-A131-4B77-ADCA-D34B3B95DC70}" destId="{BCF09188-FFED-40AE-8A40-ADF347EF2574}" srcOrd="0" destOrd="0" parTransId="{FCD84AF7-BE6B-403B-B5B8-9040BEA3BFFD}" sibTransId="{2846B61B-17C9-4BB0-806A-FD6D1D7988E8}"/>
    <dgm:cxn modelId="{14C4D8EE-740F-47A4-A8C9-B601EA6846DC}" type="presParOf" srcId="{EB2489F3-5F04-4970-9120-17323665D707}" destId="{0CCF6278-AEEF-4D5F-ABF3-911D022C9A02}" srcOrd="0" destOrd="0" presId="urn:microsoft.com/office/officeart/2008/layout/RadialCluster"/>
    <dgm:cxn modelId="{82995585-4944-456A-97BF-CC629507ACE5}" type="presParOf" srcId="{0CCF6278-AEEF-4D5F-ABF3-911D022C9A02}" destId="{19D03397-43CF-4448-8CA2-B495393D56C1}" srcOrd="0" destOrd="0" presId="urn:microsoft.com/office/officeart/2008/layout/RadialCluster"/>
    <dgm:cxn modelId="{18358FB7-4640-465D-AB82-3540F33D1FB7}" type="presParOf" srcId="{0CCF6278-AEEF-4D5F-ABF3-911D022C9A02}" destId="{4C279E20-2355-4442-AC3A-EE0D24C2E275}" srcOrd="1" destOrd="0" presId="urn:microsoft.com/office/officeart/2008/layout/RadialCluster"/>
    <dgm:cxn modelId="{3B019AD4-BC6D-4242-B6B3-35AC76B521EB}" type="presParOf" srcId="{0CCF6278-AEEF-4D5F-ABF3-911D022C9A02}" destId="{7CD2591C-622A-4059-9F1C-1BB9F8495D1F}" srcOrd="2" destOrd="0" presId="urn:microsoft.com/office/officeart/2008/layout/RadialCluster"/>
    <dgm:cxn modelId="{BFE206BA-A5D2-4546-93D5-4D44AB666444}" type="presParOf" srcId="{0CCF6278-AEEF-4D5F-ABF3-911D022C9A02}" destId="{29FA2A2C-F30C-4F3A-A4E4-7D2C4A33524A}" srcOrd="3" destOrd="0" presId="urn:microsoft.com/office/officeart/2008/layout/RadialCluster"/>
    <dgm:cxn modelId="{D8694083-78E3-43A3-BF94-A30CB7B6D4F8}" type="presParOf" srcId="{0CCF6278-AEEF-4D5F-ABF3-911D022C9A02}" destId="{559ABF4B-E291-481C-80AD-8667586873B0}" srcOrd="4" destOrd="0" presId="urn:microsoft.com/office/officeart/2008/layout/RadialCluster"/>
    <dgm:cxn modelId="{F04B0F5A-DBD2-4055-8958-E7EDF2B59EC7}" type="presParOf" srcId="{0CCF6278-AEEF-4D5F-ABF3-911D022C9A02}" destId="{5D8BFA03-DF18-4F8B-B59F-11062D04FD52}" srcOrd="5" destOrd="0" presId="urn:microsoft.com/office/officeart/2008/layout/RadialCluster"/>
    <dgm:cxn modelId="{8AA31A4F-D9D1-47A0-AE54-1AC88F7BD696}" type="presParOf" srcId="{0CCF6278-AEEF-4D5F-ABF3-911D022C9A02}" destId="{86A5D0DB-BA6A-49A9-85D2-5B8127AFB5CD}" srcOrd="6" destOrd="0" presId="urn:microsoft.com/office/officeart/2008/layout/RadialCluster"/>
    <dgm:cxn modelId="{DB699643-371C-4975-8787-E35BFA69D4A0}" type="presParOf" srcId="{0CCF6278-AEEF-4D5F-ABF3-911D022C9A02}" destId="{8550201F-CBB0-4A7F-8C99-EA32627677DC}" srcOrd="7" destOrd="0" presId="urn:microsoft.com/office/officeart/2008/layout/RadialCluster"/>
    <dgm:cxn modelId="{62B3720E-2F0E-4BC2-8832-BA1CD63538AD}" type="presParOf" srcId="{0CCF6278-AEEF-4D5F-ABF3-911D022C9A02}" destId="{9FE6B1B0-FD42-4CB4-8360-3EBD1A6DBCB0}" srcOrd="8" destOrd="0" presId="urn:microsoft.com/office/officeart/2008/layout/RadialCluster"/>
    <dgm:cxn modelId="{64EC74B0-503C-40B2-AD52-37EDDEEFC48D}" type="presParOf" srcId="{0CCF6278-AEEF-4D5F-ABF3-911D022C9A02}" destId="{407DF9EC-5E4F-4FAC-987D-6020691ACC93}" srcOrd="9" destOrd="0" presId="urn:microsoft.com/office/officeart/2008/layout/RadialCluster"/>
    <dgm:cxn modelId="{6D809637-DB99-41DA-8511-49124D34BFF1}" type="presParOf" srcId="{0CCF6278-AEEF-4D5F-ABF3-911D022C9A02}" destId="{24A944EB-3C93-4F76-AF51-29E4AB0F35C6}" srcOrd="10" destOrd="0" presId="urn:microsoft.com/office/officeart/2008/layout/RadialCluster"/>
    <dgm:cxn modelId="{70F68E92-18DA-48C1-BB1C-599A37004150}" type="presParOf" srcId="{0CCF6278-AEEF-4D5F-ABF3-911D022C9A02}" destId="{CB504E00-264E-4E82-B40F-55D8BE4F7912}" srcOrd="11" destOrd="0" presId="urn:microsoft.com/office/officeart/2008/layout/RadialCluster"/>
    <dgm:cxn modelId="{4DAF17ED-62C6-444F-98C0-6EE3010A89EF}" type="presParOf" srcId="{0CCF6278-AEEF-4D5F-ABF3-911D022C9A02}" destId="{C0400323-ECC5-494B-B023-73FD922F3119}" srcOrd="12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B839CA-71C8-474A-80D6-51A881FC2E4C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</dgm:pt>
    <dgm:pt modelId="{37EA3F67-E240-4442-99BE-F452A79E7F5C}">
      <dgm:prSet phldrT="[Text]"/>
      <dgm:spPr/>
      <dgm:t>
        <a:bodyPr/>
        <a:lstStyle/>
        <a:p>
          <a:r>
            <a:rPr lang="pt-BR" dirty="0"/>
            <a:t>JOGO</a:t>
          </a:r>
          <a:br>
            <a:rPr lang="pt-BR" dirty="0"/>
          </a:br>
          <a:r>
            <a:rPr lang="pt-BR" dirty="0"/>
            <a:t>E</a:t>
          </a:r>
          <a:br>
            <a:rPr lang="pt-BR" dirty="0"/>
          </a:br>
          <a:r>
            <a:rPr lang="pt-BR" dirty="0"/>
            <a:t>SIMULAÇÃO</a:t>
          </a:r>
        </a:p>
      </dgm:t>
    </dgm:pt>
    <dgm:pt modelId="{EAFABE59-AB2C-4B7A-AE3A-0D8A1EDFABEA}" type="parTrans" cxnId="{E70DD00C-3520-456F-8862-25ACB1B1806A}">
      <dgm:prSet/>
      <dgm:spPr/>
      <dgm:t>
        <a:bodyPr/>
        <a:lstStyle/>
        <a:p>
          <a:endParaRPr lang="pt-BR"/>
        </a:p>
      </dgm:t>
    </dgm:pt>
    <dgm:pt modelId="{4CFD6F08-617E-4DA7-A32B-412CA49FC1CC}" type="sibTrans" cxnId="{E70DD00C-3520-456F-8862-25ACB1B1806A}">
      <dgm:prSet/>
      <dgm:spPr/>
      <dgm:t>
        <a:bodyPr/>
        <a:lstStyle/>
        <a:p>
          <a:endParaRPr lang="pt-BR"/>
        </a:p>
      </dgm:t>
    </dgm:pt>
    <dgm:pt modelId="{24501473-619F-448C-93C3-F65491D40809}">
      <dgm:prSet phldrT="[Text]"/>
      <dgm:spPr/>
      <dgm:t>
        <a:bodyPr/>
        <a:lstStyle/>
        <a:p>
          <a:r>
            <a:rPr lang="pt-BR" dirty="0"/>
            <a:t>PROPÓSITO</a:t>
          </a:r>
        </a:p>
      </dgm:t>
    </dgm:pt>
    <dgm:pt modelId="{86B8773A-0B00-45FF-9B2D-278402528E00}" type="parTrans" cxnId="{20E0A668-9C75-4E1D-8DB5-7C8AC60C8A15}">
      <dgm:prSet/>
      <dgm:spPr/>
      <dgm:t>
        <a:bodyPr/>
        <a:lstStyle/>
        <a:p>
          <a:endParaRPr lang="pt-BR"/>
        </a:p>
      </dgm:t>
    </dgm:pt>
    <dgm:pt modelId="{62B791A2-D92E-4CB6-820B-BE37FDF7A1A0}" type="sibTrans" cxnId="{20E0A668-9C75-4E1D-8DB5-7C8AC60C8A15}">
      <dgm:prSet/>
      <dgm:spPr/>
      <dgm:t>
        <a:bodyPr/>
        <a:lstStyle/>
        <a:p>
          <a:endParaRPr lang="pt-BR"/>
        </a:p>
      </dgm:t>
    </dgm:pt>
    <dgm:pt modelId="{9F71EC31-AE57-4502-A479-4E8B30F169A1}">
      <dgm:prSet phldrT="[Text]"/>
      <dgm:spPr/>
      <dgm:t>
        <a:bodyPr/>
        <a:lstStyle/>
        <a:p>
          <a:r>
            <a:rPr lang="pt-BR" dirty="0"/>
            <a:t>MÉTODO</a:t>
          </a:r>
        </a:p>
      </dgm:t>
    </dgm:pt>
    <dgm:pt modelId="{A86A3142-74DB-4191-9004-98885B5E2AA8}" type="parTrans" cxnId="{B0F3E32C-F82A-4B99-99FC-FE76B03D7D61}">
      <dgm:prSet/>
      <dgm:spPr/>
      <dgm:t>
        <a:bodyPr/>
        <a:lstStyle/>
        <a:p>
          <a:endParaRPr lang="pt-BR"/>
        </a:p>
      </dgm:t>
    </dgm:pt>
    <dgm:pt modelId="{C2D6B75F-310E-4E28-B7D4-B7A6F0C9DFBA}" type="sibTrans" cxnId="{B0F3E32C-F82A-4B99-99FC-FE76B03D7D61}">
      <dgm:prSet/>
      <dgm:spPr/>
      <dgm:t>
        <a:bodyPr/>
        <a:lstStyle/>
        <a:p>
          <a:endParaRPr lang="pt-BR"/>
        </a:p>
      </dgm:t>
    </dgm:pt>
    <dgm:pt modelId="{D4DA67CE-FB47-4EEA-96F9-5F1EF7E6DDF2}" type="pres">
      <dgm:prSet presAssocID="{7EB839CA-71C8-474A-80D6-51A881FC2E4C}" presName="compositeShape" presStyleCnt="0">
        <dgm:presLayoutVars>
          <dgm:chMax val="7"/>
          <dgm:dir/>
          <dgm:resizeHandles val="exact"/>
        </dgm:presLayoutVars>
      </dgm:prSet>
      <dgm:spPr/>
    </dgm:pt>
    <dgm:pt modelId="{B020E87E-CD8D-47CE-9CDD-58C9E66B5941}" type="pres">
      <dgm:prSet presAssocID="{37EA3F67-E240-4442-99BE-F452A79E7F5C}" presName="circ1" presStyleLbl="vennNode1" presStyleIdx="0" presStyleCnt="3"/>
      <dgm:spPr/>
    </dgm:pt>
    <dgm:pt modelId="{70E6F978-846D-4736-92E7-D8AF651AAB9F}" type="pres">
      <dgm:prSet presAssocID="{37EA3F67-E240-4442-99BE-F452A79E7F5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D516697-A331-47FF-A27B-31D7BDA41FAB}" type="pres">
      <dgm:prSet presAssocID="{24501473-619F-448C-93C3-F65491D40809}" presName="circ2" presStyleLbl="vennNode1" presStyleIdx="1" presStyleCnt="3"/>
      <dgm:spPr/>
    </dgm:pt>
    <dgm:pt modelId="{B7D2EB4D-1C5D-4272-A4B2-AD0084B0E218}" type="pres">
      <dgm:prSet presAssocID="{24501473-619F-448C-93C3-F65491D4080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76C61ED-26DD-4B9F-9EBD-5B48E45067FE}" type="pres">
      <dgm:prSet presAssocID="{9F71EC31-AE57-4502-A479-4E8B30F169A1}" presName="circ3" presStyleLbl="vennNode1" presStyleIdx="2" presStyleCnt="3"/>
      <dgm:spPr/>
    </dgm:pt>
    <dgm:pt modelId="{E691E13A-46FF-4133-BBC6-38665CE97BE2}" type="pres">
      <dgm:prSet presAssocID="{9F71EC31-AE57-4502-A479-4E8B30F169A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70DD00C-3520-456F-8862-25ACB1B1806A}" srcId="{7EB839CA-71C8-474A-80D6-51A881FC2E4C}" destId="{37EA3F67-E240-4442-99BE-F452A79E7F5C}" srcOrd="0" destOrd="0" parTransId="{EAFABE59-AB2C-4B7A-AE3A-0D8A1EDFABEA}" sibTransId="{4CFD6F08-617E-4DA7-A32B-412CA49FC1CC}"/>
    <dgm:cxn modelId="{5AAF5022-F8E3-4056-8171-92057B3D3212}" type="presOf" srcId="{24501473-619F-448C-93C3-F65491D40809}" destId="{8D516697-A331-47FF-A27B-31D7BDA41FAB}" srcOrd="0" destOrd="0" presId="urn:microsoft.com/office/officeart/2005/8/layout/venn1"/>
    <dgm:cxn modelId="{B0F3E32C-F82A-4B99-99FC-FE76B03D7D61}" srcId="{7EB839CA-71C8-474A-80D6-51A881FC2E4C}" destId="{9F71EC31-AE57-4502-A479-4E8B30F169A1}" srcOrd="2" destOrd="0" parTransId="{A86A3142-74DB-4191-9004-98885B5E2AA8}" sibTransId="{C2D6B75F-310E-4E28-B7D4-B7A6F0C9DFBA}"/>
    <dgm:cxn modelId="{46ADAE5F-81E1-4981-8E92-F5505630356D}" type="presOf" srcId="{37EA3F67-E240-4442-99BE-F452A79E7F5C}" destId="{B020E87E-CD8D-47CE-9CDD-58C9E66B5941}" srcOrd="0" destOrd="0" presId="urn:microsoft.com/office/officeart/2005/8/layout/venn1"/>
    <dgm:cxn modelId="{20E0A668-9C75-4E1D-8DB5-7C8AC60C8A15}" srcId="{7EB839CA-71C8-474A-80D6-51A881FC2E4C}" destId="{24501473-619F-448C-93C3-F65491D40809}" srcOrd="1" destOrd="0" parTransId="{86B8773A-0B00-45FF-9B2D-278402528E00}" sibTransId="{62B791A2-D92E-4CB6-820B-BE37FDF7A1A0}"/>
    <dgm:cxn modelId="{AAC17FAC-E232-45C6-89D8-A5CE239068D4}" type="presOf" srcId="{9F71EC31-AE57-4502-A479-4E8B30F169A1}" destId="{176C61ED-26DD-4B9F-9EBD-5B48E45067FE}" srcOrd="0" destOrd="0" presId="urn:microsoft.com/office/officeart/2005/8/layout/venn1"/>
    <dgm:cxn modelId="{F673C1B6-F3DC-40B6-A747-8D25EB98AB13}" type="presOf" srcId="{24501473-619F-448C-93C3-F65491D40809}" destId="{B7D2EB4D-1C5D-4272-A4B2-AD0084B0E218}" srcOrd="1" destOrd="0" presId="urn:microsoft.com/office/officeart/2005/8/layout/venn1"/>
    <dgm:cxn modelId="{C6E753C2-3877-483A-B274-D57C8E26B5C5}" type="presOf" srcId="{37EA3F67-E240-4442-99BE-F452A79E7F5C}" destId="{70E6F978-846D-4736-92E7-D8AF651AAB9F}" srcOrd="1" destOrd="0" presId="urn:microsoft.com/office/officeart/2005/8/layout/venn1"/>
    <dgm:cxn modelId="{F55129DA-D737-417A-8B84-47CE5C9DB800}" type="presOf" srcId="{9F71EC31-AE57-4502-A479-4E8B30F169A1}" destId="{E691E13A-46FF-4133-BBC6-38665CE97BE2}" srcOrd="1" destOrd="0" presId="urn:microsoft.com/office/officeart/2005/8/layout/venn1"/>
    <dgm:cxn modelId="{F51DB8E1-77E4-4B26-8EAA-29CF0849A6C2}" type="presOf" srcId="{7EB839CA-71C8-474A-80D6-51A881FC2E4C}" destId="{D4DA67CE-FB47-4EEA-96F9-5F1EF7E6DDF2}" srcOrd="0" destOrd="0" presId="urn:microsoft.com/office/officeart/2005/8/layout/venn1"/>
    <dgm:cxn modelId="{2EB790D1-E52D-495B-94FF-214F7068CF43}" type="presParOf" srcId="{D4DA67CE-FB47-4EEA-96F9-5F1EF7E6DDF2}" destId="{B020E87E-CD8D-47CE-9CDD-58C9E66B5941}" srcOrd="0" destOrd="0" presId="urn:microsoft.com/office/officeart/2005/8/layout/venn1"/>
    <dgm:cxn modelId="{1F7BE754-19FB-40CA-9E17-ED6795E96322}" type="presParOf" srcId="{D4DA67CE-FB47-4EEA-96F9-5F1EF7E6DDF2}" destId="{70E6F978-846D-4736-92E7-D8AF651AAB9F}" srcOrd="1" destOrd="0" presId="urn:microsoft.com/office/officeart/2005/8/layout/venn1"/>
    <dgm:cxn modelId="{67F76EF1-F5F5-4E72-9A19-C9080462EF3C}" type="presParOf" srcId="{D4DA67CE-FB47-4EEA-96F9-5F1EF7E6DDF2}" destId="{8D516697-A331-47FF-A27B-31D7BDA41FAB}" srcOrd="2" destOrd="0" presId="urn:microsoft.com/office/officeart/2005/8/layout/venn1"/>
    <dgm:cxn modelId="{F6354D59-51C2-42B5-B325-BFF8FB0C9AFE}" type="presParOf" srcId="{D4DA67CE-FB47-4EEA-96F9-5F1EF7E6DDF2}" destId="{B7D2EB4D-1C5D-4272-A4B2-AD0084B0E218}" srcOrd="3" destOrd="0" presId="urn:microsoft.com/office/officeart/2005/8/layout/venn1"/>
    <dgm:cxn modelId="{7C7452DC-9DFE-40B8-8A28-513C42583C58}" type="presParOf" srcId="{D4DA67CE-FB47-4EEA-96F9-5F1EF7E6DDF2}" destId="{176C61ED-26DD-4B9F-9EBD-5B48E45067FE}" srcOrd="4" destOrd="0" presId="urn:microsoft.com/office/officeart/2005/8/layout/venn1"/>
    <dgm:cxn modelId="{1312957C-5F43-4796-B34A-C9AEE5BFE4D0}" type="presParOf" srcId="{D4DA67CE-FB47-4EEA-96F9-5F1EF7E6DDF2}" destId="{E691E13A-46FF-4133-BBC6-38665CE97BE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A4AD6-9F4F-4845-8C8E-86024164D036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35A72-1090-40A2-92A1-177851C5DB99}">
      <dsp:nvSpPr>
        <dsp:cNvPr id="0" name=""/>
        <dsp:cNvSpPr/>
      </dsp:nvSpPr>
      <dsp:spPr>
        <a:xfrm>
          <a:off x="74" y="1219199"/>
          <a:ext cx="193283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Mecânica</a:t>
          </a:r>
          <a:endParaRPr lang="en-US" sz="3100" kern="1200" dirty="0"/>
        </a:p>
      </dsp:txBody>
      <dsp:txXfrm>
        <a:off x="79429" y="1298554"/>
        <a:ext cx="1774120" cy="1466890"/>
      </dsp:txXfrm>
    </dsp:sp>
    <dsp:sp modelId="{1B041781-CEFC-4436-9AE1-DE1944923621}">
      <dsp:nvSpPr>
        <dsp:cNvPr id="0" name=""/>
        <dsp:cNvSpPr/>
      </dsp:nvSpPr>
      <dsp:spPr>
        <a:xfrm>
          <a:off x="2081584" y="1219199"/>
          <a:ext cx="1932830" cy="1625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Dinâmica</a:t>
          </a:r>
          <a:endParaRPr lang="en-US" sz="3100" kern="1200" dirty="0"/>
        </a:p>
      </dsp:txBody>
      <dsp:txXfrm>
        <a:off x="2160939" y="1298554"/>
        <a:ext cx="1774120" cy="1466890"/>
      </dsp:txXfrm>
    </dsp:sp>
    <dsp:sp modelId="{E896FB91-9976-429A-807A-EB60A7366B29}">
      <dsp:nvSpPr>
        <dsp:cNvPr id="0" name=""/>
        <dsp:cNvSpPr/>
      </dsp:nvSpPr>
      <dsp:spPr>
        <a:xfrm>
          <a:off x="4163094" y="1219199"/>
          <a:ext cx="1932830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Estética</a:t>
          </a:r>
          <a:endParaRPr lang="en-US" sz="3100" kern="1200" dirty="0"/>
        </a:p>
      </dsp:txBody>
      <dsp:txXfrm>
        <a:off x="4242449" y="1298554"/>
        <a:ext cx="1774120" cy="1466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03397-43CF-4448-8CA2-B495393D56C1}">
      <dsp:nvSpPr>
        <dsp:cNvPr id="0" name=""/>
        <dsp:cNvSpPr/>
      </dsp:nvSpPr>
      <dsp:spPr>
        <a:xfrm>
          <a:off x="3522449" y="2114619"/>
          <a:ext cx="1812530" cy="1812530"/>
        </a:xfrm>
        <a:prstGeom prst="roundRect">
          <a:avLst/>
        </a:prstGeom>
        <a:solidFill>
          <a:srgbClr val="FFFF00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800" b="1" kern="1200" dirty="0">
              <a:solidFill>
                <a:srgbClr val="1A425A"/>
              </a:solidFill>
            </a:rPr>
            <a:t>Jogos</a:t>
          </a:r>
        </a:p>
      </dsp:txBody>
      <dsp:txXfrm>
        <a:off x="3610929" y="2203099"/>
        <a:ext cx="1635570" cy="1635570"/>
      </dsp:txXfrm>
    </dsp:sp>
    <dsp:sp modelId="{4C279E20-2355-4442-AC3A-EE0D24C2E275}">
      <dsp:nvSpPr>
        <dsp:cNvPr id="0" name=""/>
        <dsp:cNvSpPr/>
      </dsp:nvSpPr>
      <dsp:spPr>
        <a:xfrm rot="16225380">
          <a:off x="4078816" y="1755387"/>
          <a:ext cx="71848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482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2591C-622A-4059-9F1C-1BB9F8495D1F}">
      <dsp:nvSpPr>
        <dsp:cNvPr id="0" name=""/>
        <dsp:cNvSpPr/>
      </dsp:nvSpPr>
      <dsp:spPr>
        <a:xfrm>
          <a:off x="3837994" y="181760"/>
          <a:ext cx="1214395" cy="121439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Modelos</a:t>
          </a:r>
        </a:p>
      </dsp:txBody>
      <dsp:txXfrm>
        <a:off x="3897276" y="241042"/>
        <a:ext cx="1095831" cy="1095831"/>
      </dsp:txXfrm>
    </dsp:sp>
    <dsp:sp modelId="{29FA2A2C-F30C-4F3A-A4E4-7D2C4A33524A}">
      <dsp:nvSpPr>
        <dsp:cNvPr id="0" name=""/>
        <dsp:cNvSpPr/>
      </dsp:nvSpPr>
      <dsp:spPr>
        <a:xfrm rot="19800000">
          <a:off x="5290395" y="233125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9ABF4B-E291-481C-80AD-8667586873B0}">
      <dsp:nvSpPr>
        <dsp:cNvPr id="0" name=""/>
        <dsp:cNvSpPr/>
      </dsp:nvSpPr>
      <dsp:spPr>
        <a:xfrm>
          <a:off x="5911381" y="1207102"/>
          <a:ext cx="1214395" cy="1214395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Criação</a:t>
          </a:r>
        </a:p>
      </dsp:txBody>
      <dsp:txXfrm>
        <a:off x="5970663" y="1266384"/>
        <a:ext cx="1095831" cy="1095831"/>
      </dsp:txXfrm>
    </dsp:sp>
    <dsp:sp modelId="{5D8BFA03-DF18-4F8B-B59F-11062D04FD52}">
      <dsp:nvSpPr>
        <dsp:cNvPr id="0" name=""/>
        <dsp:cNvSpPr/>
      </dsp:nvSpPr>
      <dsp:spPr>
        <a:xfrm rot="1800000">
          <a:off x="5290395" y="371050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A5D0DB-BA6A-49A9-85D2-5B8127AFB5CD}">
      <dsp:nvSpPr>
        <dsp:cNvPr id="0" name=""/>
        <dsp:cNvSpPr/>
      </dsp:nvSpPr>
      <dsp:spPr>
        <a:xfrm>
          <a:off x="5911381" y="3620270"/>
          <a:ext cx="1214395" cy="1214395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Uso</a:t>
          </a:r>
        </a:p>
      </dsp:txBody>
      <dsp:txXfrm>
        <a:off x="5970663" y="3679552"/>
        <a:ext cx="1095831" cy="1095831"/>
      </dsp:txXfrm>
    </dsp:sp>
    <dsp:sp modelId="{8550201F-CBB0-4A7F-8C99-EA32627677DC}">
      <dsp:nvSpPr>
        <dsp:cNvPr id="0" name=""/>
        <dsp:cNvSpPr/>
      </dsp:nvSpPr>
      <dsp:spPr>
        <a:xfrm rot="5400000">
          <a:off x="3978862" y="4377002"/>
          <a:ext cx="89970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970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6B1B0-FD42-4CB4-8360-3EBD1A6DBCB0}">
      <dsp:nvSpPr>
        <dsp:cNvPr id="0" name=""/>
        <dsp:cNvSpPr/>
      </dsp:nvSpPr>
      <dsp:spPr>
        <a:xfrm>
          <a:off x="3821516" y="4826854"/>
          <a:ext cx="1214395" cy="12143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Avaliação</a:t>
          </a:r>
        </a:p>
      </dsp:txBody>
      <dsp:txXfrm>
        <a:off x="3880798" y="4886136"/>
        <a:ext cx="1095831" cy="1095831"/>
      </dsp:txXfrm>
    </dsp:sp>
    <dsp:sp modelId="{407DF9EC-5E4F-4FAC-987D-6020691ACC93}">
      <dsp:nvSpPr>
        <dsp:cNvPr id="0" name=""/>
        <dsp:cNvSpPr/>
      </dsp:nvSpPr>
      <dsp:spPr>
        <a:xfrm rot="9000000">
          <a:off x="2901463" y="371050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944EB-3C93-4F76-AF51-29E4AB0F35C6}">
      <dsp:nvSpPr>
        <dsp:cNvPr id="0" name=""/>
        <dsp:cNvSpPr/>
      </dsp:nvSpPr>
      <dsp:spPr>
        <a:xfrm>
          <a:off x="1731652" y="3620270"/>
          <a:ext cx="1214395" cy="1214395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 err="1"/>
            <a:t>Bots</a:t>
          </a:r>
          <a:endParaRPr lang="pt-BR" sz="3600" kern="1200" dirty="0"/>
        </a:p>
      </dsp:txBody>
      <dsp:txXfrm>
        <a:off x="1790934" y="3679552"/>
        <a:ext cx="1095831" cy="1095831"/>
      </dsp:txXfrm>
    </dsp:sp>
    <dsp:sp modelId="{CB504E00-264E-4E82-B40F-55D8BE4F7912}">
      <dsp:nvSpPr>
        <dsp:cNvPr id="0" name=""/>
        <dsp:cNvSpPr/>
      </dsp:nvSpPr>
      <dsp:spPr>
        <a:xfrm rot="12600000">
          <a:off x="2901463" y="2331259"/>
          <a:ext cx="665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557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00323-ECC5-494B-B023-73FD922F3119}">
      <dsp:nvSpPr>
        <dsp:cNvPr id="0" name=""/>
        <dsp:cNvSpPr/>
      </dsp:nvSpPr>
      <dsp:spPr>
        <a:xfrm>
          <a:off x="1731652" y="1207102"/>
          <a:ext cx="1214395" cy="1214395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/>
            <a:t>Teoria</a:t>
          </a:r>
        </a:p>
      </dsp:txBody>
      <dsp:txXfrm>
        <a:off x="1790934" y="1266384"/>
        <a:ext cx="1095831" cy="10958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0E87E-CD8D-47CE-9CDD-58C9E66B5941}">
      <dsp:nvSpPr>
        <dsp:cNvPr id="0" name=""/>
        <dsp:cNvSpPr/>
      </dsp:nvSpPr>
      <dsp:spPr>
        <a:xfrm>
          <a:off x="2619427" y="72947"/>
          <a:ext cx="3501492" cy="350149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JOGO</a:t>
          </a:r>
          <a:br>
            <a:rPr lang="pt-BR" sz="3500" kern="1200" dirty="0"/>
          </a:br>
          <a:r>
            <a:rPr lang="pt-BR" sz="3500" kern="1200" dirty="0"/>
            <a:t>E</a:t>
          </a:r>
          <a:br>
            <a:rPr lang="pt-BR" sz="3500" kern="1200" dirty="0"/>
          </a:br>
          <a:r>
            <a:rPr lang="pt-BR" sz="3500" kern="1200" dirty="0"/>
            <a:t>SIMULAÇÃO</a:t>
          </a:r>
        </a:p>
      </dsp:txBody>
      <dsp:txXfrm>
        <a:off x="3086292" y="685708"/>
        <a:ext cx="2567761" cy="1575671"/>
      </dsp:txXfrm>
    </dsp:sp>
    <dsp:sp modelId="{8D516697-A331-47FF-A27B-31D7BDA41FAB}">
      <dsp:nvSpPr>
        <dsp:cNvPr id="0" name=""/>
        <dsp:cNvSpPr/>
      </dsp:nvSpPr>
      <dsp:spPr>
        <a:xfrm>
          <a:off x="3882882" y="2261380"/>
          <a:ext cx="3501492" cy="3501492"/>
        </a:xfrm>
        <a:prstGeom prst="ellipse">
          <a:avLst/>
        </a:prstGeom>
        <a:solidFill>
          <a:schemeClr val="accent4">
            <a:alpha val="50000"/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PROPÓSITO</a:t>
          </a:r>
        </a:p>
      </dsp:txBody>
      <dsp:txXfrm>
        <a:off x="4953755" y="3165932"/>
        <a:ext cx="2100895" cy="1925820"/>
      </dsp:txXfrm>
    </dsp:sp>
    <dsp:sp modelId="{176C61ED-26DD-4B9F-9EBD-5B48E45067FE}">
      <dsp:nvSpPr>
        <dsp:cNvPr id="0" name=""/>
        <dsp:cNvSpPr/>
      </dsp:nvSpPr>
      <dsp:spPr>
        <a:xfrm>
          <a:off x="1355971" y="2261380"/>
          <a:ext cx="3501492" cy="3501492"/>
        </a:xfrm>
        <a:prstGeom prst="ellipse">
          <a:avLst/>
        </a:prstGeom>
        <a:solidFill>
          <a:schemeClr val="accent4">
            <a:alpha val="50000"/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MÉTODO</a:t>
          </a:r>
        </a:p>
      </dsp:txBody>
      <dsp:txXfrm>
        <a:off x="1685695" y="3165932"/>
        <a:ext cx="2100895" cy="1925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21E8C-A508-41A1-9084-4B57012D21FE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53541-2247-44C2-A7B3-61B92D94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5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6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5333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http://www.nytimes.com/2010/09/19/magazine/19video-t.html?_r=0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6117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2708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Video games improved 69% of psychological therapy outcomes, 59% of physical therapy outcomes, 50% of physical activity outcomes, 46% of clinician skills outcomes, 42% of health education outcomes, 42% of pain distraction outcomes, and 37% of disease self-management outcomes. Study quality was generally poor; for example, two thirds (66%) of studies had follow-up periods of &lt;12 weeks, and only 11% of studies blinded researchers.</a:t>
            </a:r>
            <a:endParaRPr lang="pt-BR"/>
          </a:p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283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fld id="{DD9D9B61-8C19-4DE8-B53E-9489B6DC355C}" type="slidenum">
              <a:rPr lang="en-US">
                <a:latin typeface="Arial" charset="0"/>
              </a:rPr>
              <a:pPr/>
              <a:t>27</a:t>
            </a:fld>
            <a:endParaRPr lang="en-US">
              <a:latin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745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29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http://www.gamasutra.com/view/feature/129948/the_chemistry_of_game_design.php?print=1</a:t>
            </a:r>
          </a:p>
          <a:p>
            <a:r>
              <a:rPr lang="en-US" dirty="0"/>
              <a:t>http://www.gamasutra.com/view/feature/129948/the_chemistry_of_game_design.php?page=3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F70A3-61A0-4D2C-A9E4-D30DEAB74F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71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F70A3-61A0-4D2C-A9E4-D30DEAB74F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62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C730D-177E-47A9-83EE-C1B1241493E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56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8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0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C32A0411-7480-447B-B834-E58380CE208F}" type="slidenum">
              <a:rPr lang="pt-BR" altLang="pt-BR" smtClean="0">
                <a:cs typeface="DejaVu Sans" panose="020B0603030804020204" pitchFamily="34" charset="0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61</a:t>
            </a:fld>
            <a:endParaRPr lang="pt-BR" altLang="pt-BR">
              <a:cs typeface="DejaVu Sans" panose="020B0603030804020204" pitchFamily="34" charset="0"/>
            </a:endParaRPr>
          </a:p>
        </p:txBody>
      </p:sp>
      <p:sp>
        <p:nvSpPr>
          <p:cNvPr id="583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2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8373" name="Espaço Reservado para Anotações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98554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15900" indent="-214313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Pct val="45000"/>
              <a:buFontTx/>
              <a:buNone/>
            </a:pPr>
            <a:fld id="{D96FAF74-FEC2-4ECD-8A39-1D790B45C1CC}" type="slidenum">
              <a:rPr lang="pt-BR" altLang="pt-BR" smtClean="0">
                <a:cs typeface="DejaVu Sans" panose="020B0603030804020204" pitchFamily="34" charset="0"/>
              </a:rPr>
              <a:pPr>
                <a:spcBef>
                  <a:spcPct val="0"/>
                </a:spcBef>
                <a:buClrTx/>
                <a:buSzPct val="45000"/>
                <a:buFontTx/>
                <a:buNone/>
              </a:pPr>
              <a:t>62</a:t>
            </a:fld>
            <a:endParaRPr lang="pt-BR" altLang="pt-BR">
              <a:cs typeface="DejaVu Sans" panose="020B0603030804020204" pitchFamily="34" charset="0"/>
            </a:endParaRPr>
          </a:p>
        </p:txBody>
      </p:sp>
      <p:sp>
        <p:nvSpPr>
          <p:cNvPr id="1239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8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123909" name="Espaço Reservado para Anotações 1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92143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C730D-177E-47A9-83EE-C1B1241493E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0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18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91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http://www.aism.edu.my/year-11-student-dilwen-ding-coaches-chess-club</a:t>
            </a:r>
          </a:p>
          <a:p>
            <a:r>
              <a:rPr lang="pt-BR" dirty="0"/>
              <a:t>https://sites.google.com/site/caroluschess/works-in-progress/chess-notation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8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88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1490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DDC6B-981A-4EDD-93D4-6257454E7078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733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4"/>
            <a:ext cx="7886700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1820"/>
            <a:ext cx="3868340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27108"/>
            <a:ext cx="3868340" cy="4162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1820"/>
            <a:ext cx="3887391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27108"/>
            <a:ext cx="3887391" cy="4162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0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50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365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98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03" y="1196752"/>
            <a:ext cx="9093068" cy="4752528"/>
          </a:xfrm>
        </p:spPr>
        <p:txBody>
          <a:bodyPr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798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822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187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7BB3A-9A51-4E11-954A-E50B8ABE1B75}" type="slidenum">
              <a:rPr lang="pt-BR" altLang="pt-BR"/>
              <a:pPr>
                <a:defRPr/>
              </a:pPr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3426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90713"/>
            <a:ext cx="7946380" cy="1500187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08920"/>
            <a:ext cx="9144000" cy="1620000"/>
          </a:xfrm>
          <a:prstGeom prst="rect">
            <a:avLst/>
          </a:prstGeom>
          <a:solidFill>
            <a:srgbClr val="4E7DA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pt-BR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41" y="2708920"/>
            <a:ext cx="7886700" cy="1620000"/>
          </a:xfrm>
        </p:spPr>
        <p:txBody>
          <a:bodyPr anchor="ctr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467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7448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Low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834" y="3573016"/>
            <a:ext cx="8977313" cy="244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890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Upp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244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823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60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2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3277508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5950350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944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2627550" y="1478378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626450" y="1478377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6625350" y="1478377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7439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644" y="68959"/>
            <a:ext cx="7894976" cy="111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63" y="6204855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6571" y="6226863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7363" y="1347830"/>
            <a:ext cx="8978256" cy="459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3212044" y="6208133"/>
            <a:ext cx="2648894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SNCT 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4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705" r:id="rId14"/>
    <p:sldLayoutId id="2147483706" r:id="rId15"/>
    <p:sldLayoutId id="2147483710" r:id="rId16"/>
    <p:sldLayoutId id="2147483711" r:id="rId17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smtClean="0">
          <a:solidFill>
            <a:srgbClr val="2D719A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SzPct val="95000"/>
        <a:buFontTx/>
        <a:buBlip>
          <a:blip r:embed="rId20"/>
        </a:buBlip>
        <a:defRPr lang="en-US" sz="36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0"/>
        </a:buBlip>
        <a:defRPr lang="en-US" sz="32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0"/>
        </a:buBlip>
        <a:defRPr lang="en-US" sz="28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0"/>
        </a:buBlip>
        <a:defRPr lang="en-US" sz="24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0"/>
        </a:buBlip>
        <a:defRPr lang="en-US" sz="24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gxexeo@cos.ufrj.b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7.wm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pn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12" Type="http://schemas.openxmlformats.org/officeDocument/2006/relationships/image" Target="../media/image49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86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4" Type="http://schemas.openxmlformats.org/officeDocument/2006/relationships/image" Target="../media/image8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hyperlink" Target="http://www.jogos.ml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5"/>
          </p:nvPr>
        </p:nvSpPr>
        <p:spPr>
          <a:xfrm>
            <a:off x="1412311" y="4920870"/>
            <a:ext cx="5825202" cy="1415122"/>
          </a:xfrm>
        </p:spPr>
        <p:txBody>
          <a:bodyPr>
            <a:normAutofit fontScale="92500" lnSpcReduction="20000"/>
          </a:bodyPr>
          <a:lstStyle/>
          <a:p>
            <a:r>
              <a:rPr lang="en-US" sz="3500" noProof="0" dirty="0"/>
              <a:t>Geraldo Xexéo, D.Sc.</a:t>
            </a:r>
          </a:p>
          <a:p>
            <a:r>
              <a:rPr lang="pt-BR" sz="1100" dirty="0">
                <a:hlinkClick r:id="rId2"/>
              </a:rPr>
              <a:t>xexeo@cos.ufrj.br</a:t>
            </a:r>
            <a:r>
              <a:rPr lang="pt-BR" sz="1100" dirty="0"/>
              <a:t>, gxexeo@gmail.com</a:t>
            </a:r>
            <a:endParaRPr lang="en-US" sz="1100" noProof="0" dirty="0"/>
          </a:p>
          <a:p>
            <a:r>
              <a:rPr lang="en-US" sz="1100" noProof="0" dirty="0" err="1"/>
              <a:t>Departamento</a:t>
            </a:r>
            <a:r>
              <a:rPr lang="en-US" sz="1100" noProof="0" dirty="0"/>
              <a:t> de </a:t>
            </a:r>
            <a:r>
              <a:rPr lang="en-US" sz="1100" noProof="0" dirty="0" err="1"/>
              <a:t>Ciência</a:t>
            </a:r>
            <a:r>
              <a:rPr lang="en-US" sz="1100" noProof="0" dirty="0"/>
              <a:t> da </a:t>
            </a:r>
            <a:r>
              <a:rPr lang="en-US" sz="1100" noProof="0" dirty="0" err="1"/>
              <a:t>Computação</a:t>
            </a:r>
            <a:r>
              <a:rPr lang="en-US" sz="1100" noProof="0" dirty="0"/>
              <a:t>/ </a:t>
            </a:r>
            <a:r>
              <a:rPr lang="en-US" sz="1100" noProof="0" dirty="0" err="1"/>
              <a:t>Instituto</a:t>
            </a:r>
            <a:r>
              <a:rPr lang="en-US" sz="1100" noProof="0" dirty="0"/>
              <a:t> de </a:t>
            </a:r>
            <a:r>
              <a:rPr lang="en-US" sz="1100" noProof="0" dirty="0" err="1"/>
              <a:t>Matemática</a:t>
            </a:r>
            <a:endParaRPr lang="en-US" sz="1100" noProof="0" dirty="0"/>
          </a:p>
          <a:p>
            <a:r>
              <a:rPr lang="en-US" sz="1100" noProof="0" dirty="0" err="1"/>
              <a:t>Programa</a:t>
            </a:r>
            <a:r>
              <a:rPr lang="en-US" sz="1100" noProof="0" dirty="0"/>
              <a:t> de </a:t>
            </a:r>
            <a:r>
              <a:rPr lang="en-US" sz="1100" noProof="0" dirty="0" err="1"/>
              <a:t>Engenharia</a:t>
            </a:r>
            <a:r>
              <a:rPr lang="en-US" sz="1100" noProof="0" dirty="0"/>
              <a:t> de </a:t>
            </a:r>
            <a:r>
              <a:rPr lang="en-US" sz="1100" noProof="0" dirty="0" err="1"/>
              <a:t>Sistemas</a:t>
            </a:r>
            <a:r>
              <a:rPr lang="en-US" sz="1100" noProof="0" dirty="0"/>
              <a:t> e </a:t>
            </a:r>
            <a:r>
              <a:rPr lang="en-US" sz="1100" noProof="0" dirty="0" err="1"/>
              <a:t>Computação</a:t>
            </a:r>
            <a:r>
              <a:rPr lang="en-US" sz="1100" noProof="0" dirty="0"/>
              <a:t>/COPPE</a:t>
            </a:r>
          </a:p>
          <a:p>
            <a:r>
              <a:rPr lang="en-US" sz="1100" noProof="0" dirty="0"/>
              <a:t>UFRJ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09" y="2986856"/>
            <a:ext cx="7894976" cy="136938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500" noProof="0"/>
              <a:t>Pesquisa</a:t>
            </a:r>
            <a:r>
              <a:rPr lang="en-US" sz="4500" noProof="0" dirty="0"/>
              <a:t> </a:t>
            </a:r>
            <a:r>
              <a:rPr lang="en-US" sz="4500" noProof="0" dirty="0" err="1"/>
              <a:t>sobre</a:t>
            </a:r>
            <a:r>
              <a:rPr lang="en-US" sz="4500" noProof="0" dirty="0"/>
              <a:t> </a:t>
            </a:r>
            <a:r>
              <a:rPr lang="en-US" sz="4500" noProof="0" dirty="0" err="1"/>
              <a:t>jogos</a:t>
            </a:r>
            <a:r>
              <a:rPr lang="en-US" sz="4500" noProof="0" dirty="0"/>
              <a:t> no </a:t>
            </a:r>
            <a:br>
              <a:rPr lang="en-US" sz="4500" noProof="0" dirty="0"/>
            </a:br>
            <a:r>
              <a:rPr lang="en-US" sz="4500" noProof="0" dirty="0">
                <a:latin typeface="Circo" panose="02000800000000000000" pitchFamily="2" charset="0"/>
              </a:rPr>
              <a:t>LUDES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34" y="1967545"/>
            <a:ext cx="4804064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33779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Vários Significados</a:t>
            </a:r>
          </a:p>
        </p:txBody>
      </p:sp>
      <p:pic>
        <p:nvPicPr>
          <p:cNvPr id="8" name="Picture 7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5302" y="1187546"/>
            <a:ext cx="6169978" cy="4712510"/>
          </a:xfrm>
          <a:prstGeom prst="rect">
            <a:avLst/>
          </a:prstGeom>
        </p:spPr>
      </p:pic>
      <p:pic>
        <p:nvPicPr>
          <p:cNvPr id="9" name="Picture 8" descr="Chess-piece made of wood.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245" y="3741256"/>
            <a:ext cx="1769428" cy="93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10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2577014" y="5464252"/>
            <a:ext cx="1196448" cy="871607"/>
          </a:xfrm>
          <a:prstGeom prst="rect">
            <a:avLst/>
          </a:prstGeom>
          <a:ln/>
        </p:spPr>
      </p:pic>
      <p:pic>
        <p:nvPicPr>
          <p:cNvPr id="2050" name="Picture 2" descr="Resultado de imagem para regras do xadrez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602" y="923062"/>
            <a:ext cx="863702" cy="86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3802" y="5353565"/>
            <a:ext cx="1003683" cy="7005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169" y="3812888"/>
            <a:ext cx="1318949" cy="9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46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Estudar Jogos?</a:t>
            </a:r>
          </a:p>
        </p:txBody>
      </p:sp>
    </p:spTree>
    <p:extLst>
      <p:ext uri="{BB962C8B-B14F-4D97-AF65-F5344CB8AC3E}">
        <p14:creationId xmlns:p14="http://schemas.microsoft.com/office/powerpoint/2010/main" val="3322242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76161" cy="6115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12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5800" y="361950"/>
            <a:ext cx="7772400" cy="1166813"/>
          </a:xfrm>
        </p:spPr>
        <p:txBody>
          <a:bodyPr>
            <a:normAutofit/>
          </a:bodyPr>
          <a:lstStyle/>
          <a:p>
            <a:pPr algn="ctr"/>
            <a:r>
              <a:rPr lang="pt-BR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3 bilhões de horas jogadas de vídeo games por semana</a:t>
            </a:r>
          </a:p>
        </p:txBody>
      </p:sp>
      <p:sp>
        <p:nvSpPr>
          <p:cNvPr id="7" name="Subtitle 6"/>
          <p:cNvSpPr>
            <a:spLocks noGrp="1"/>
          </p:cNvSpPr>
          <p:nvPr>
            <p:ph type="body" sz="quarter" idx="4294967295"/>
          </p:nvPr>
        </p:nvSpPr>
        <p:spPr>
          <a:xfrm>
            <a:off x="1371600" y="4586286"/>
            <a:ext cx="6400800" cy="89376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7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5 milhões de horas por dia jogando </a:t>
            </a:r>
            <a:r>
              <a:rPr lang="pt-BR" sz="27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Angry</a:t>
            </a:r>
            <a:r>
              <a:rPr lang="pt-BR" sz="27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7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Birds</a:t>
            </a:r>
            <a:endParaRPr lang="pt-BR" sz="27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0096" y="1955620"/>
            <a:ext cx="2203809" cy="22038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6200000">
            <a:off x="6556156" y="285746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pt-BR" sz="1000" dirty="0" err="1">
                <a:solidFill>
                  <a:schemeClr val="bg1"/>
                </a:solidFill>
              </a:rPr>
              <a:t>McGonigal</a:t>
            </a:r>
            <a:r>
              <a:rPr lang="pt-BR" sz="1000" dirty="0">
                <a:solidFill>
                  <a:schemeClr val="bg1"/>
                </a:solidFill>
              </a:rPr>
              <a:t>, Jane. Reality </a:t>
            </a:r>
            <a:r>
              <a:rPr lang="pt-BR" sz="1000" dirty="0" err="1">
                <a:solidFill>
                  <a:schemeClr val="bg1"/>
                </a:solidFill>
              </a:rPr>
              <a:t>is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Broken</a:t>
            </a:r>
            <a:r>
              <a:rPr lang="pt-BR" sz="1000" dirty="0">
                <a:solidFill>
                  <a:schemeClr val="bg1"/>
                </a:solidFill>
              </a:rPr>
              <a:t>: </a:t>
            </a:r>
            <a:r>
              <a:rPr lang="pt-BR" sz="1000" dirty="0" err="1">
                <a:solidFill>
                  <a:schemeClr val="bg1"/>
                </a:solidFill>
              </a:rPr>
              <a:t>Why</a:t>
            </a:r>
            <a:r>
              <a:rPr lang="pt-BR" sz="1000" dirty="0">
                <a:solidFill>
                  <a:schemeClr val="bg1"/>
                </a:solidFill>
              </a:rPr>
              <a:t> Games </a:t>
            </a:r>
            <a:r>
              <a:rPr lang="pt-BR" sz="1000" dirty="0" err="1">
                <a:solidFill>
                  <a:schemeClr val="bg1"/>
                </a:solidFill>
              </a:rPr>
              <a:t>Make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Us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Better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and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How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They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Can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Change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the</a:t>
            </a:r>
            <a:r>
              <a:rPr lang="pt-BR" sz="1000" dirty="0">
                <a:solidFill>
                  <a:schemeClr val="bg1"/>
                </a:solidFill>
              </a:rPr>
              <a:t> World. </a:t>
            </a:r>
            <a:r>
              <a:rPr lang="pt-BR" sz="1000" dirty="0" err="1">
                <a:solidFill>
                  <a:schemeClr val="bg1"/>
                </a:solidFill>
              </a:rPr>
              <a:t>Penguin</a:t>
            </a:r>
            <a:r>
              <a:rPr lang="pt-BR" sz="1000" dirty="0">
                <a:solidFill>
                  <a:schemeClr val="bg1"/>
                </a:solidFill>
              </a:rPr>
              <a:t> Press. New York, 2011</a:t>
            </a:r>
          </a:p>
        </p:txBody>
      </p:sp>
      <p:sp>
        <p:nvSpPr>
          <p:cNvPr id="11" name="Rectangle 10"/>
          <p:cNvSpPr/>
          <p:nvPr/>
        </p:nvSpPr>
        <p:spPr>
          <a:xfrm rot="16200000">
            <a:off x="6264151" y="285746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pt-BR" sz="1000" dirty="0">
                <a:solidFill>
                  <a:schemeClr val="bg1"/>
                </a:solidFill>
              </a:rPr>
              <a:t>http://www.businessinsider.com/the-world-plays-5-million-hours-of-angry-birds-per-day-2011-10</a:t>
            </a:r>
          </a:p>
        </p:txBody>
      </p:sp>
    </p:spTree>
    <p:extLst>
      <p:ext uri="{BB962C8B-B14F-4D97-AF65-F5344CB8AC3E}">
        <p14:creationId xmlns:p14="http://schemas.microsoft.com/office/powerpoint/2010/main" val="177283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53F5BF0-09FE-42AE-8A93-52DD1E954548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A indústria de jogos é maior que as de música e de cinema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7938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89299">
            <a:off x="6423088" y="2475810"/>
            <a:ext cx="2481571" cy="3787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400" dirty="0"/>
              <a:t>Por que a vida real é sem graça?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21096" y="6631932"/>
            <a:ext cx="907686" cy="226069"/>
          </a:xfrm>
        </p:spPr>
        <p:txBody>
          <a:bodyPr/>
          <a:lstStyle/>
          <a:p>
            <a:fld id="{053F5BF0-09FE-42AE-8A93-52DD1E954548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Não temos importância no </a:t>
            </a:r>
            <a:br>
              <a:rPr lang="pt-BR" dirty="0"/>
            </a:br>
            <a:r>
              <a:rPr lang="pt-BR" dirty="0"/>
              <a:t>contexto geral das coisas</a:t>
            </a:r>
          </a:p>
          <a:p>
            <a:r>
              <a:rPr lang="pt-BR" dirty="0"/>
              <a:t>Não é difícil, não tem obstáculos</a:t>
            </a:r>
          </a:p>
          <a:p>
            <a:r>
              <a:rPr lang="pt-BR" dirty="0"/>
              <a:t>Derrotas parecem ser eternas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6544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jogador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15</a:t>
            </a:fld>
            <a:endParaRPr lang="pt-B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549744" y="1340768"/>
            <a:ext cx="5916693" cy="47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2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16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Crianças</a:t>
            </a:r>
            <a:r>
              <a:rPr lang="en-US" dirty="0"/>
              <a:t> </a:t>
            </a:r>
            <a:r>
              <a:rPr lang="en-US" dirty="0" err="1"/>
              <a:t>Jogando</a:t>
            </a:r>
            <a:endParaRPr lang="en-US" dirty="0"/>
          </a:p>
        </p:txBody>
      </p:sp>
      <p:pic>
        <p:nvPicPr>
          <p:cNvPr id="2050" name="Picture 2" descr="http://static01.nyt.com/images/2010/09/19/magazine/19video-span/19video-span-article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72" y="1187552"/>
            <a:ext cx="7080399" cy="472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72000" y="5513343"/>
            <a:ext cx="4572000" cy="553998"/>
          </a:xfrm>
          <a:prstGeom prst="rect">
            <a:avLst/>
          </a:prstGeom>
          <a:solidFill>
            <a:srgbClr val="1A425A"/>
          </a:solidFill>
        </p:spPr>
        <p:txBody>
          <a:bodyPr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Media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Nicole Dodson, Dakota Jerome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Solbakken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Nadine Clements, students at Quest to Learn, a New York City public school, play a game they designed. 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CreditGillian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Laub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The New York Times</a:t>
            </a:r>
          </a:p>
        </p:txBody>
      </p:sp>
    </p:spTree>
    <p:extLst>
      <p:ext uri="{BB962C8B-B14F-4D97-AF65-F5344CB8AC3E}">
        <p14:creationId xmlns:p14="http://schemas.microsoft.com/office/powerpoint/2010/main" val="3670688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estudando...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17</a:t>
            </a:fld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spinedu.com/wp-content/uploads/2013/05/bor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90" y="1268644"/>
            <a:ext cx="8519988" cy="47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673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 em Terapias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18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 Melhorias em 69% dos resultados em terapias psicológicas</a:t>
            </a:r>
          </a:p>
          <a:p>
            <a:r>
              <a:rPr lang="pt-BR" dirty="0"/>
              <a:t> Melhorias em 59% dos resultados em terapias físicas</a:t>
            </a:r>
          </a:p>
          <a:p>
            <a:r>
              <a:rPr lang="pt-BR" dirty="0"/>
              <a:t> Melhorias em 50% dos resultados em atividades físicas</a:t>
            </a:r>
          </a:p>
          <a:p>
            <a:r>
              <a:rPr lang="pt-BR" dirty="0"/>
              <a:t> Melhorias em 46% dos resultados em capacidades clínicas</a:t>
            </a:r>
          </a:p>
          <a:p>
            <a:r>
              <a:rPr lang="pt-BR" dirty="0"/>
              <a:t> Melhorias em 42% dos resultados em educação na saúde</a:t>
            </a:r>
          </a:p>
          <a:p>
            <a:r>
              <a:rPr lang="pt-BR" dirty="0"/>
              <a:t> Melhorias em 42% dos resultados em distração da dor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173" y="5544905"/>
            <a:ext cx="4450556" cy="5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32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53F5BF0-09FE-42AE-8A93-52DD1E954548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Jogos Fornecem Significado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795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 que </a:t>
            </a:r>
            <a:r>
              <a:rPr lang="en-US" noProof="0" dirty="0" err="1"/>
              <a:t>está</a:t>
            </a:r>
            <a:r>
              <a:rPr lang="en-US" noProof="0" dirty="0"/>
              <a:t> </a:t>
            </a:r>
            <a:r>
              <a:rPr lang="en-US" noProof="0" dirty="0" err="1"/>
              <a:t>nesse</a:t>
            </a:r>
            <a:r>
              <a:rPr lang="en-US" noProof="0" dirty="0"/>
              <a:t> </a:t>
            </a:r>
            <a:r>
              <a:rPr lang="en-US" noProof="0" dirty="0" err="1"/>
              <a:t>nome</a:t>
            </a:r>
            <a:r>
              <a:rPr lang="en-US" noProof="0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noProof="0" dirty="0" err="1"/>
              <a:t>Ludologia</a:t>
            </a:r>
            <a:endParaRPr lang="en-US" noProof="0" dirty="0"/>
          </a:p>
          <a:p>
            <a:pPr lvl="1"/>
            <a:r>
              <a:rPr lang="en-US" noProof="0" dirty="0"/>
              <a:t>O </a:t>
            </a:r>
            <a:r>
              <a:rPr lang="en-US" noProof="0" dirty="0" err="1"/>
              <a:t>estudo</a:t>
            </a:r>
            <a:r>
              <a:rPr lang="en-US" noProof="0" dirty="0"/>
              <a:t> de </a:t>
            </a:r>
            <a:r>
              <a:rPr lang="en-US" noProof="0" dirty="0" err="1"/>
              <a:t>jogos</a:t>
            </a:r>
            <a:endParaRPr lang="en-US" noProof="0" dirty="0"/>
          </a:p>
          <a:p>
            <a:r>
              <a:rPr lang="en-US" noProof="0" dirty="0" err="1"/>
              <a:t>Engenharia</a:t>
            </a:r>
            <a:endParaRPr lang="en-US" noProof="0" dirty="0"/>
          </a:p>
          <a:p>
            <a:pPr lvl="1"/>
            <a:r>
              <a:rPr lang="en-US" noProof="0" dirty="0"/>
              <a:t>O </a:t>
            </a:r>
            <a:r>
              <a:rPr lang="en-US" noProof="0" dirty="0" err="1"/>
              <a:t>projeto</a:t>
            </a:r>
            <a:r>
              <a:rPr lang="en-US" noProof="0" dirty="0"/>
              <a:t> e </a:t>
            </a:r>
            <a:r>
              <a:rPr lang="en-US" noProof="0" dirty="0" err="1"/>
              <a:t>construção</a:t>
            </a:r>
            <a:r>
              <a:rPr lang="en-US" noProof="0" dirty="0"/>
              <a:t> de </a:t>
            </a:r>
            <a:r>
              <a:rPr lang="en-US" noProof="0" dirty="0" err="1"/>
              <a:t>produtos</a:t>
            </a:r>
            <a:r>
              <a:rPr lang="en-US" noProof="0" dirty="0"/>
              <a:t> </a:t>
            </a:r>
            <a:r>
              <a:rPr lang="en-US" noProof="0" dirty="0" err="1"/>
              <a:t>complexos</a:t>
            </a:r>
            <a:endParaRPr lang="en-US" noProof="0" dirty="0"/>
          </a:p>
          <a:p>
            <a:r>
              <a:rPr lang="en-US" noProof="0" dirty="0" err="1"/>
              <a:t>Simulação</a:t>
            </a:r>
            <a:endParaRPr lang="en-US" noProof="0" dirty="0"/>
          </a:p>
          <a:p>
            <a:pPr lvl="1"/>
            <a:r>
              <a:rPr lang="en-US" noProof="0" dirty="0"/>
              <a:t>A </a:t>
            </a:r>
            <a:r>
              <a:rPr lang="en-US" noProof="0" dirty="0" err="1"/>
              <a:t>imitação</a:t>
            </a:r>
            <a:r>
              <a:rPr lang="en-US" noProof="0" dirty="0"/>
              <a:t> (</a:t>
            </a:r>
            <a:r>
              <a:rPr lang="en-US" noProof="0" dirty="0" err="1"/>
              <a:t>simplificada</a:t>
            </a:r>
            <a:r>
              <a:rPr lang="en-US" noProof="0" dirty="0"/>
              <a:t>) de </a:t>
            </a:r>
            <a:r>
              <a:rPr lang="en-US" noProof="0" dirty="0" err="1"/>
              <a:t>algo</a:t>
            </a:r>
            <a:r>
              <a:rPr lang="en-US" noProof="0" dirty="0"/>
              <a:t> </a:t>
            </a:r>
            <a:r>
              <a:rPr lang="en-US" noProof="0" dirty="0" err="1"/>
              <a:t>antecipado</a:t>
            </a:r>
            <a:r>
              <a:rPr lang="en-US" noProof="0" dirty="0"/>
              <a:t> </a:t>
            </a:r>
            <a:r>
              <a:rPr lang="en-US" noProof="0" dirty="0" err="1"/>
              <a:t>ou</a:t>
            </a:r>
            <a:r>
              <a:rPr lang="en-US" noProof="0" dirty="0"/>
              <a:t> </a:t>
            </a:r>
            <a:r>
              <a:rPr lang="en-US" noProof="0" dirty="0" err="1"/>
              <a:t>em</a:t>
            </a:r>
            <a:r>
              <a:rPr lang="en-US" noProof="0" dirty="0"/>
              <a:t> teste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17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dirty="0"/>
              <a:t>Podemos aprender com jogos</a:t>
            </a:r>
            <a:endParaRPr lang="en-US" sz="4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20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/>
              <a:t>Épicos</a:t>
            </a:r>
          </a:p>
          <a:p>
            <a:r>
              <a:rPr lang="pt-BR" dirty="0"/>
              <a:t>Contam histórias</a:t>
            </a:r>
          </a:p>
          <a:p>
            <a:r>
              <a:rPr lang="pt-BR" dirty="0"/>
              <a:t>Imersivos</a:t>
            </a:r>
          </a:p>
          <a:p>
            <a:r>
              <a:rPr lang="pt-BR" dirty="0"/>
              <a:t>Protegidos</a:t>
            </a:r>
          </a:p>
          <a:p>
            <a:r>
              <a:rPr lang="pt-BR" dirty="0"/>
              <a:t>Desafiantes</a:t>
            </a:r>
          </a:p>
          <a:p>
            <a:r>
              <a:rPr lang="pt-BR" dirty="0"/>
              <a:t>Perdoam Derrotas</a:t>
            </a:r>
          </a:p>
          <a:p>
            <a:r>
              <a:rPr lang="pt-BR" dirty="0"/>
              <a:t>Divertidos</a:t>
            </a:r>
          </a:p>
        </p:txBody>
      </p:sp>
    </p:spTree>
    <p:extLst>
      <p:ext uri="{BB962C8B-B14F-4D97-AF65-F5344CB8AC3E}">
        <p14:creationId xmlns:p14="http://schemas.microsoft.com/office/powerpoint/2010/main" val="3635884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A Geração de 50 anos jogou os primeiros jogos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57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A Geração de 40 anos nasceu com os jogos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988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Os Nativos Digitais Consideram Jogos Como Parte da Vida</a:t>
            </a:r>
            <a:br>
              <a:rPr lang="pt-BR"/>
            </a:br>
            <a:r>
              <a:rPr lang="pt-BR"/>
              <a:t>(não é uma adição)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77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Nova Cultura</a:t>
            </a:r>
            <a:endParaRPr lang="pt-BR" dirty="0"/>
          </a:p>
        </p:txBody>
      </p:sp>
      <p:pic>
        <p:nvPicPr>
          <p:cNvPr id="1028" name="Picture 4" descr="Vai começar a Final do CBLoL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208" y="1875533"/>
            <a:ext cx="6000222" cy="33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50244" y="4008085"/>
            <a:ext cx="41870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b="1" dirty="0">
                <a:solidFill>
                  <a:schemeClr val="bg1"/>
                </a:solidFill>
              </a:rPr>
              <a:t>12.000 </a:t>
            </a:r>
            <a:r>
              <a:rPr lang="pt-BR" sz="2100" b="1" dirty="0" err="1">
                <a:solidFill>
                  <a:schemeClr val="bg1"/>
                </a:solidFill>
              </a:rPr>
              <a:t>fans</a:t>
            </a:r>
            <a:r>
              <a:rPr lang="pt-BR" sz="2100" b="1" dirty="0">
                <a:solidFill>
                  <a:schemeClr val="bg1"/>
                </a:solidFill>
              </a:rPr>
              <a:t> no Estádio do Palmeiras</a:t>
            </a:r>
          </a:p>
        </p:txBody>
      </p:sp>
      <p:pic>
        <p:nvPicPr>
          <p:cNvPr id="1034" name="Picture 10" descr="Final Mundial de League of Legends reuniu mais de 40 mil pessoas na Coreia do Sul (Foto: Felipe Vinha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23" y="1039791"/>
            <a:ext cx="4338916" cy="203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728323" y="2665051"/>
            <a:ext cx="33350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b="1" dirty="0">
                <a:solidFill>
                  <a:schemeClr val="bg1"/>
                </a:solidFill>
              </a:rPr>
              <a:t>40.000 </a:t>
            </a:r>
            <a:r>
              <a:rPr lang="pt-BR" sz="2100" b="1" dirty="0" err="1">
                <a:solidFill>
                  <a:schemeClr val="bg1"/>
                </a:solidFill>
              </a:rPr>
              <a:t>fans</a:t>
            </a:r>
            <a:r>
              <a:rPr lang="pt-BR" sz="2100" b="1" dirty="0">
                <a:solidFill>
                  <a:schemeClr val="bg1"/>
                </a:solidFill>
              </a:rPr>
              <a:t> na final mundial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0244" y="4297704"/>
            <a:ext cx="14366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b="1" dirty="0">
                <a:solidFill>
                  <a:schemeClr val="bg1"/>
                </a:solidFill>
              </a:rPr>
              <a:t>44 cinemas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50245" y="4674414"/>
            <a:ext cx="37712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b="1" dirty="0">
                <a:solidFill>
                  <a:schemeClr val="bg1"/>
                </a:solidFill>
              </a:rPr>
              <a:t>Transmissão ao vivo via Internet</a:t>
            </a:r>
          </a:p>
        </p:txBody>
      </p:sp>
      <p:pic>
        <p:nvPicPr>
          <p:cNvPr id="1036" name="Picture 12" descr="Dexterity Team passa a se chamar Santos.Dex (Foto: Divulgação/Santos.Dex)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879036">
            <a:off x="6246137" y="3369453"/>
            <a:ext cx="1790100" cy="124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31116" t="6892" r="32184" b="8980"/>
          <a:stretch/>
        </p:blipFill>
        <p:spPr>
          <a:xfrm rot="1712866">
            <a:off x="7595166" y="4298389"/>
            <a:ext cx="1314450" cy="1695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47682">
            <a:off x="6373882" y="4547693"/>
            <a:ext cx="1405928" cy="14059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275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Jogos são um fenômeno importante da atualidade e podem ser usados para melhorar o mundo</a:t>
            </a:r>
          </a:p>
        </p:txBody>
      </p:sp>
    </p:spTree>
    <p:extLst>
      <p:ext uri="{BB962C8B-B14F-4D97-AF65-F5344CB8AC3E}">
        <p14:creationId xmlns:p14="http://schemas.microsoft.com/office/powerpoint/2010/main" val="884397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Algumas Referências para o Estudo de Jogos</a:t>
            </a:r>
          </a:p>
        </p:txBody>
      </p:sp>
    </p:spTree>
    <p:extLst>
      <p:ext uri="{BB962C8B-B14F-4D97-AF65-F5344CB8AC3E}">
        <p14:creationId xmlns:p14="http://schemas.microsoft.com/office/powerpoint/2010/main" val="1572612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Geraldo Xexéo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SNCT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482729-0C4B-45C3-8779-4B023252D76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193554" name="Rectangle 18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noProof="0"/>
              <a:t>Elementos do Design</a:t>
            </a:r>
          </a:p>
        </p:txBody>
      </p:sp>
      <p:sp>
        <p:nvSpPr>
          <p:cNvPr id="3" name="Oval 2"/>
          <p:cNvSpPr/>
          <p:nvPr/>
        </p:nvSpPr>
        <p:spPr>
          <a:xfrm>
            <a:off x="3477894" y="1187546"/>
            <a:ext cx="1802366" cy="1802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Estética</a:t>
            </a:r>
          </a:p>
        </p:txBody>
      </p:sp>
      <p:sp>
        <p:nvSpPr>
          <p:cNvPr id="20" name="Oval 19"/>
          <p:cNvSpPr/>
          <p:nvPr/>
        </p:nvSpPr>
        <p:spPr>
          <a:xfrm>
            <a:off x="3499822" y="4182609"/>
            <a:ext cx="1802366" cy="18023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Tecnologia</a:t>
            </a:r>
          </a:p>
        </p:txBody>
      </p:sp>
      <p:sp>
        <p:nvSpPr>
          <p:cNvPr id="21" name="Oval 20"/>
          <p:cNvSpPr/>
          <p:nvPr/>
        </p:nvSpPr>
        <p:spPr>
          <a:xfrm>
            <a:off x="4935092" y="2646602"/>
            <a:ext cx="1802366" cy="18023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História</a:t>
            </a:r>
          </a:p>
        </p:txBody>
      </p:sp>
      <p:sp>
        <p:nvSpPr>
          <p:cNvPr id="22" name="Oval 21"/>
          <p:cNvSpPr/>
          <p:nvPr/>
        </p:nvSpPr>
        <p:spPr>
          <a:xfrm>
            <a:off x="2020695" y="2646602"/>
            <a:ext cx="1802366" cy="18023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Mecânica</a:t>
            </a:r>
          </a:p>
        </p:txBody>
      </p:sp>
      <p:sp>
        <p:nvSpPr>
          <p:cNvPr id="4" name="Quad Arrow Callout 3"/>
          <p:cNvSpPr/>
          <p:nvPr/>
        </p:nvSpPr>
        <p:spPr>
          <a:xfrm>
            <a:off x="3572882" y="2758138"/>
            <a:ext cx="1656246" cy="1656246"/>
          </a:xfrm>
          <a:prstGeom prst="quadArrowCallout">
            <a:avLst>
              <a:gd name="adj1" fmla="val 19542"/>
              <a:gd name="adj2" fmla="val 18515"/>
              <a:gd name="adj3" fmla="val 18515"/>
              <a:gd name="adj4" fmla="val 1923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b="1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6425319" y="3424674"/>
            <a:ext cx="5144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Schell</a:t>
            </a:r>
            <a:r>
              <a:rPr lang="pt-BR" sz="1000" dirty="0"/>
              <a:t>, Jesse The </a:t>
            </a:r>
            <a:r>
              <a:rPr lang="pt-BR" sz="1000" dirty="0" err="1"/>
              <a:t>Art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Game Design, A Book </a:t>
            </a:r>
            <a:r>
              <a:rPr lang="pt-BR" sz="1000" dirty="0" err="1"/>
              <a:t>of</a:t>
            </a:r>
            <a:r>
              <a:rPr lang="pt-BR" sz="1000" dirty="0"/>
              <a:t> </a:t>
            </a:r>
            <a:r>
              <a:rPr lang="pt-BR" sz="1000" dirty="0" err="1"/>
              <a:t>Lenses</a:t>
            </a:r>
            <a:r>
              <a:rPr lang="pt-BR" sz="1000" dirty="0"/>
              <a:t> 2</a:t>
            </a:r>
            <a:r>
              <a:rPr lang="pt-BR" sz="1000" baseline="30000" dirty="0"/>
              <a:t>nd</a:t>
            </a:r>
            <a:r>
              <a:rPr lang="pt-BR" sz="1000" dirty="0"/>
              <a:t> </a:t>
            </a:r>
            <a:r>
              <a:rPr lang="pt-BR" sz="1000" dirty="0" err="1"/>
              <a:t>Edition</a:t>
            </a:r>
            <a:r>
              <a:rPr lang="pt-BR" sz="1000" dirty="0"/>
              <a:t>, CRC Press, Boca </a:t>
            </a:r>
            <a:r>
              <a:rPr lang="pt-BR" sz="1000" dirty="0" err="1"/>
              <a:t>Raton</a:t>
            </a:r>
            <a:r>
              <a:rPr lang="pt-BR" sz="1000" dirty="0"/>
              <a:t> ,2015</a:t>
            </a:r>
          </a:p>
        </p:txBody>
      </p:sp>
      <p:pic>
        <p:nvPicPr>
          <p:cNvPr id="1026" name="Picture 2" descr="Resultado de imagem para JESSE SCHELL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4538">
            <a:off x="7521309" y="5479621"/>
            <a:ext cx="953119" cy="122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045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Xexeo\AppData\Local\Microsoft\Windows\Temporary Internet Files\Content.IE5\5KIIHC6W\MC900338110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631" y="1007464"/>
            <a:ext cx="17113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MDA - Design 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37" name="Picture 13" descr="C:\Users\Xexeo\AppData\Local\Microsoft\Windows\Temporary Internet Files\Content.IE5\3EVSH7DM\MC900301234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88" y="3845504"/>
            <a:ext cx="1835150" cy="163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0007" y="5485392"/>
            <a:ext cx="21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Game Designer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95979" y="696915"/>
            <a:ext cx="1184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Jogador</a:t>
            </a:r>
            <a:endParaRPr lang="en-US" sz="24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1593-64BF-46E2-855C-50E10E7A6709}" type="slidenum">
              <a:rPr lang="en-US" smtClean="0"/>
              <a:t>28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 rot="16200000">
            <a:off x="6657945" y="34592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/>
              <a:t>Hunicke</a:t>
            </a:r>
            <a:r>
              <a:rPr lang="en-US" sz="1000" dirty="0"/>
              <a:t>, Robin; LeBlanc, Marc; </a:t>
            </a:r>
            <a:r>
              <a:rPr lang="en-US" sz="1000" dirty="0" err="1"/>
              <a:t>Zubek</a:t>
            </a:r>
            <a:r>
              <a:rPr lang="en-US" sz="1000" dirty="0"/>
              <a:t>, Robert, MDA: A Formal Approach to Game Design and Game Research, 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947784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A1593-64BF-46E2-855C-50E10E7A6709}" type="slidenum">
              <a:rPr lang="en-US" smtClean="0"/>
              <a:t>29</a:t>
            </a:fld>
            <a:endParaRPr lang="en-US"/>
          </a:p>
        </p:txBody>
      </p:sp>
      <p:pic>
        <p:nvPicPr>
          <p:cNvPr id="1028" name="Picture 4" descr="http://lunar.lostgarden.com/uploaded_images/GameFeedbackLoop-79950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47" y="264368"/>
            <a:ext cx="8080028" cy="57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81450" y="5680739"/>
            <a:ext cx="5251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Cook, Daniel, The </a:t>
            </a:r>
            <a:r>
              <a:rPr lang="pt-BR" sz="1000" dirty="0" err="1"/>
              <a:t>Chemistry</a:t>
            </a:r>
            <a:r>
              <a:rPr lang="pt-BR" sz="1000" dirty="0"/>
              <a:t> </a:t>
            </a:r>
            <a:r>
              <a:rPr lang="pt-BR" sz="1000" dirty="0" err="1"/>
              <a:t>of</a:t>
            </a:r>
            <a:r>
              <a:rPr lang="pt-BR" sz="1000" dirty="0"/>
              <a:t> Game Design. </a:t>
            </a:r>
            <a:r>
              <a:rPr lang="pt-BR" sz="1000" dirty="0" err="1"/>
              <a:t>Gamasutra</a:t>
            </a:r>
            <a:br>
              <a:rPr lang="pt-BR" sz="1000" dirty="0"/>
            </a:br>
            <a:r>
              <a:rPr lang="en-US" sz="1000" dirty="0"/>
              <a:t>http://www.gamasutra.com/view/feature/129948/the_chemistry_of_game_design.php?print=1</a:t>
            </a:r>
            <a:r>
              <a:rPr lang="pt-BR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1166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Objetivos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>
                <a:latin typeface="Circo" panose="02000800000000000000" pitchFamily="2" charset="0"/>
              </a:rPr>
              <a:t>LUDES</a:t>
            </a:r>
            <a:r>
              <a:rPr lang="en-US" noProof="0" dirty="0"/>
              <a:t> é um </a:t>
            </a:r>
            <a:r>
              <a:rPr lang="en-US" noProof="0" dirty="0" err="1"/>
              <a:t>laboratório</a:t>
            </a:r>
            <a:r>
              <a:rPr lang="en-US" noProof="0" dirty="0"/>
              <a:t> </a:t>
            </a:r>
            <a:r>
              <a:rPr lang="en-US" noProof="0" dirty="0" err="1"/>
              <a:t>criado</a:t>
            </a:r>
            <a:r>
              <a:rPr lang="en-US" noProof="0" dirty="0"/>
              <a:t> para </a:t>
            </a:r>
            <a:r>
              <a:rPr lang="en-US" noProof="0" dirty="0" err="1"/>
              <a:t>pesquisar</a:t>
            </a:r>
            <a:r>
              <a:rPr lang="en-US" noProof="0" dirty="0"/>
              <a:t> </a:t>
            </a:r>
            <a:r>
              <a:rPr lang="en-US" noProof="0" dirty="0" err="1"/>
              <a:t>jogos</a:t>
            </a:r>
            <a:r>
              <a:rPr lang="en-US" noProof="0" dirty="0"/>
              <a:t> e </a:t>
            </a:r>
            <a:r>
              <a:rPr lang="en-US" noProof="0" dirty="0" err="1"/>
              <a:t>simulações</a:t>
            </a:r>
            <a:r>
              <a:rPr lang="en-US" noProof="0" dirty="0"/>
              <a:t> com as </a:t>
            </a:r>
            <a:r>
              <a:rPr lang="en-US" noProof="0" dirty="0" err="1"/>
              <a:t>ferramentas</a:t>
            </a:r>
            <a:r>
              <a:rPr lang="en-US" noProof="0" dirty="0"/>
              <a:t> da </a:t>
            </a:r>
            <a:r>
              <a:rPr lang="en-US" noProof="0" dirty="0" err="1"/>
              <a:t>engenharia</a:t>
            </a:r>
            <a:r>
              <a:rPr lang="en-US" dirty="0"/>
              <a:t>, </a:t>
            </a:r>
            <a:r>
              <a:rPr lang="en-US" dirty="0" err="1"/>
              <a:t>buscando</a:t>
            </a:r>
            <a:r>
              <a:rPr lang="en-US" dirty="0"/>
              <a:t> </a:t>
            </a:r>
            <a:r>
              <a:rPr lang="en-US" dirty="0" err="1"/>
              <a:t>entender</a:t>
            </a:r>
            <a:endParaRPr lang="en-US" dirty="0"/>
          </a:p>
          <a:p>
            <a:pPr lvl="1"/>
            <a:r>
              <a:rPr lang="en-US" noProof="0" dirty="0"/>
              <a:t>O que é um </a:t>
            </a:r>
            <a:r>
              <a:rPr lang="en-US" noProof="0" dirty="0" err="1"/>
              <a:t>jogo</a:t>
            </a:r>
            <a:endParaRPr lang="en-US" noProof="0" dirty="0"/>
          </a:p>
          <a:p>
            <a:pPr lvl="1"/>
            <a:r>
              <a:rPr lang="en-US" dirty="0" err="1"/>
              <a:t>Por</a:t>
            </a:r>
            <a:r>
              <a:rPr lang="en-US" dirty="0"/>
              <a:t> que as </a:t>
            </a:r>
            <a:r>
              <a:rPr lang="en-US" dirty="0" err="1"/>
              <a:t>pessoas</a:t>
            </a:r>
            <a:r>
              <a:rPr lang="en-US" dirty="0"/>
              <a:t> </a:t>
            </a:r>
            <a:r>
              <a:rPr lang="en-US" dirty="0" err="1"/>
              <a:t>jogam</a:t>
            </a:r>
            <a:endParaRPr lang="en-US" dirty="0"/>
          </a:p>
          <a:p>
            <a:pPr lvl="1"/>
            <a:r>
              <a:rPr lang="en-US" noProof="0" dirty="0"/>
              <a:t>O que é um </a:t>
            </a:r>
            <a:r>
              <a:rPr lang="en-US" noProof="0" dirty="0" err="1"/>
              <a:t>qualidade</a:t>
            </a:r>
            <a:r>
              <a:rPr lang="en-US" noProof="0" dirty="0"/>
              <a:t> de um </a:t>
            </a:r>
            <a:r>
              <a:rPr lang="en-US" noProof="0" dirty="0" err="1"/>
              <a:t>jogo</a:t>
            </a:r>
            <a:endParaRPr lang="en-US" noProof="0" dirty="0"/>
          </a:p>
          <a:p>
            <a:pPr lvl="1"/>
            <a:r>
              <a:rPr lang="en-US" dirty="0"/>
              <a:t>Como </a:t>
            </a:r>
            <a:r>
              <a:rPr lang="en-US" dirty="0" err="1"/>
              <a:t>desenvolver</a:t>
            </a:r>
            <a:r>
              <a:rPr lang="en-US" dirty="0"/>
              <a:t> </a:t>
            </a:r>
            <a:r>
              <a:rPr lang="en-US" dirty="0" err="1"/>
              <a:t>jogos</a:t>
            </a:r>
            <a:endParaRPr lang="en-US" dirty="0"/>
          </a:p>
          <a:p>
            <a:pPr lvl="1"/>
            <a:r>
              <a:rPr lang="en-US" noProof="0" dirty="0" err="1"/>
              <a:t>Quais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impactos</a:t>
            </a:r>
            <a:r>
              <a:rPr lang="en-US" noProof="0" dirty="0"/>
              <a:t> dos </a:t>
            </a:r>
            <a:r>
              <a:rPr lang="en-US" noProof="0" dirty="0" err="1"/>
              <a:t>jogos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423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F0B1-A0F1-4C74-B763-EF2049206B9F}" type="slidenum">
              <a:rPr lang="en-US" smtClean="0"/>
              <a:t>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Descrevendo Jogos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60" y="3202169"/>
            <a:ext cx="3518304" cy="265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24475" y="828458"/>
            <a:ext cx="3435592" cy="253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/>
          <a:srcRect l="9985" r="10044"/>
          <a:stretch/>
        </p:blipFill>
        <p:spPr bwMode="auto">
          <a:xfrm rot="1800000">
            <a:off x="7606017" y="5158492"/>
            <a:ext cx="996909" cy="124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7450735" y="1233781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i="1" dirty="0"/>
              <a:t>Morris, D. </a:t>
            </a:r>
            <a:r>
              <a:rPr lang="pt-BR" sz="1000" b="1" i="1" dirty="0" err="1"/>
              <a:t>Rollings</a:t>
            </a:r>
            <a:r>
              <a:rPr lang="pt-BR" sz="1000" b="1" i="1" dirty="0"/>
              <a:t>, A. Game </a:t>
            </a:r>
            <a:r>
              <a:rPr lang="pt-BR" sz="1000" b="1" i="1" dirty="0" err="1"/>
              <a:t>Architecture</a:t>
            </a:r>
            <a:r>
              <a:rPr lang="pt-BR" sz="1000" b="1" i="1" dirty="0"/>
              <a:t> </a:t>
            </a:r>
            <a:r>
              <a:rPr lang="pt-BR" sz="1000" b="1" i="1" dirty="0" err="1"/>
              <a:t>and</a:t>
            </a:r>
            <a:r>
              <a:rPr lang="pt-BR" sz="1000" b="1" i="1" dirty="0"/>
              <a:t> Design:</a:t>
            </a:r>
          </a:p>
          <a:p>
            <a:r>
              <a:rPr lang="pt-BR" sz="1000" i="1" dirty="0"/>
              <a:t>A New </a:t>
            </a:r>
            <a:r>
              <a:rPr lang="pt-BR" sz="1000" i="1" dirty="0" err="1"/>
              <a:t>Edition</a:t>
            </a:r>
            <a:endParaRPr lang="pt-BR" sz="10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16867" y="2762998"/>
            <a:ext cx="2177704" cy="227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7244" y="1059348"/>
            <a:ext cx="3060631" cy="18318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88938" y="2898101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50" dirty="0"/>
              <a:t>http://www.raphkoster.com/games/presentations/game-grammar/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" t="3482" r="7327" b="2966"/>
          <a:stretch/>
        </p:blipFill>
        <p:spPr bwMode="auto">
          <a:xfrm rot="1800000">
            <a:off x="6252770" y="5139274"/>
            <a:ext cx="972436" cy="1173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26044" y="5837645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50" dirty="0"/>
              <a:t>Adams, E. </a:t>
            </a:r>
            <a:r>
              <a:rPr lang="pt-BR" sz="1050" dirty="0" err="1"/>
              <a:t>Dormains</a:t>
            </a:r>
            <a:r>
              <a:rPr lang="pt-BR" sz="1050" dirty="0"/>
              <a:t>, J. Game </a:t>
            </a:r>
            <a:r>
              <a:rPr lang="pt-BR" sz="1050" dirty="0" err="1"/>
              <a:t>Mechanics</a:t>
            </a:r>
            <a:r>
              <a:rPr lang="pt-BR" sz="1050" dirty="0"/>
              <a:t>: </a:t>
            </a:r>
            <a:r>
              <a:rPr lang="pt-BR" sz="1050" dirty="0" err="1"/>
              <a:t>Advanced</a:t>
            </a:r>
            <a:r>
              <a:rPr lang="pt-BR" sz="1050" dirty="0"/>
              <a:t> Game Design</a:t>
            </a:r>
          </a:p>
          <a:p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713629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 </a:t>
            </a:r>
            <a:r>
              <a:rPr lang="pt-BR" dirty="0" err="1"/>
              <a:t>rocessos</a:t>
            </a:r>
            <a:r>
              <a:rPr lang="pt-BR" dirty="0"/>
              <a:t> de Desenvolvimento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85" y="1948719"/>
            <a:ext cx="3725345" cy="354224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9D4B9-3736-46D4-910D-21F8C05FAC67}" type="slidenum">
              <a:rPr lang="pt-BR" smtClean="0"/>
              <a:t>31</a:t>
            </a:fld>
            <a:endParaRPr lang="pt-BR"/>
          </a:p>
        </p:txBody>
      </p:sp>
      <p:sp>
        <p:nvSpPr>
          <p:cNvPr id="3" name="TextBox 2"/>
          <p:cNvSpPr txBox="1"/>
          <p:nvPr/>
        </p:nvSpPr>
        <p:spPr>
          <a:xfrm rot="16200000">
            <a:off x="6152155" y="3213010"/>
            <a:ext cx="5583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Dzgoeva</a:t>
            </a:r>
            <a:r>
              <a:rPr lang="pt-BR" sz="1000" dirty="0"/>
              <a:t>, Svetlana. </a:t>
            </a:r>
            <a:r>
              <a:rPr lang="en-US" sz="1000" dirty="0"/>
              <a:t>Development of a Gamiﬁcation Design Method for a Business Process Modeling Tool</a:t>
            </a:r>
          </a:p>
          <a:p>
            <a:r>
              <a:rPr lang="pt-BR" sz="1000" dirty="0"/>
              <a:t>Master </a:t>
            </a:r>
            <a:r>
              <a:rPr lang="pt-BR" sz="1000" dirty="0" err="1"/>
              <a:t>Thesis</a:t>
            </a:r>
            <a:endParaRPr lang="pt-BR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491" y="1973995"/>
            <a:ext cx="3849238" cy="351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0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31640" y="1052736"/>
            <a:ext cx="6408712" cy="496855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dirty="0"/>
              <a:t>Quadro 3</a:t>
            </a:r>
          </a:p>
          <a:p>
            <a:pPr algn="ctr"/>
            <a:r>
              <a:rPr lang="pt-BR" dirty="0"/>
              <a:t>O jogo como  contexto social e normal</a:t>
            </a:r>
          </a:p>
          <a:p>
            <a:pPr algn="ctr"/>
            <a:endParaRPr lang="pt-BR" dirty="0"/>
          </a:p>
          <a:p>
            <a:pPr algn="ctr"/>
            <a:r>
              <a:rPr lang="pt-BR" b="1" dirty="0"/>
              <a:t>Desejo por gerenciar uma situação social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7744" y="2567805"/>
            <a:ext cx="4536504" cy="33814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dirty="0"/>
              <a:t>Quadro 2</a:t>
            </a:r>
          </a:p>
          <a:p>
            <a:pPr algn="ctr"/>
            <a:r>
              <a:rPr lang="pt-BR" dirty="0"/>
              <a:t>O jogo como experiência</a:t>
            </a:r>
          </a:p>
          <a:p>
            <a:pPr algn="ctr"/>
            <a:endParaRPr lang="pt-BR" dirty="0"/>
          </a:p>
          <a:p>
            <a:pPr algn="ctr"/>
            <a:r>
              <a:rPr lang="pt-BR" b="1" dirty="0"/>
              <a:t>Desejo por um jogo interessante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967222" y="6226863"/>
            <a:ext cx="2648894" cy="288000"/>
          </a:xfrm>
        </p:spPr>
        <p:txBody>
          <a:bodyPr/>
          <a:lstStyle/>
          <a:p>
            <a:r>
              <a:rPr lang="pt-BR"/>
              <a:t>SNCT 2017</a:t>
            </a:r>
            <a:endParaRPr lang="pt-BR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DD6D2-F03C-47B7-890E-45CC84F5638D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Escolhas para jogar</a:t>
            </a:r>
          </a:p>
        </p:txBody>
      </p:sp>
      <p:sp>
        <p:nvSpPr>
          <p:cNvPr id="3" name="Rectangle 2"/>
          <p:cNvSpPr/>
          <p:nvPr/>
        </p:nvSpPr>
        <p:spPr>
          <a:xfrm>
            <a:off x="3455876" y="3936950"/>
            <a:ext cx="2160240" cy="19442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Quadro 1</a:t>
            </a:r>
          </a:p>
          <a:p>
            <a:pPr algn="ctr"/>
            <a:r>
              <a:rPr lang="pt-BR" dirty="0"/>
              <a:t>O jogo como orientação ao objetivo</a:t>
            </a:r>
          </a:p>
          <a:p>
            <a:pPr algn="ctr"/>
            <a:r>
              <a:rPr lang="pt-BR" b="1" dirty="0"/>
              <a:t>Vontade de Vencer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7153479" y="4041398"/>
            <a:ext cx="3796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Juul</a:t>
            </a:r>
            <a:r>
              <a:rPr lang="pt-BR" sz="1000" dirty="0"/>
              <a:t>, </a:t>
            </a:r>
            <a:r>
              <a:rPr lang="pt-BR" sz="1000" dirty="0" err="1"/>
              <a:t>Jesper</a:t>
            </a:r>
            <a:r>
              <a:rPr lang="pt-BR" sz="1000" dirty="0"/>
              <a:t>. A Casual </a:t>
            </a:r>
            <a:r>
              <a:rPr lang="pt-BR" sz="1000" dirty="0" err="1"/>
              <a:t>Revolution</a:t>
            </a:r>
            <a:r>
              <a:rPr lang="pt-BR" sz="1000" dirty="0"/>
              <a:t>, The MIT Press, Cambridge, MA 2010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7605182" y="5322849"/>
            <a:ext cx="836120" cy="125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9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Atuação do LUDES</a:t>
            </a:r>
          </a:p>
        </p:txBody>
      </p:sp>
    </p:spTree>
    <p:extLst>
      <p:ext uri="{BB962C8B-B14F-4D97-AF65-F5344CB8AC3E}">
        <p14:creationId xmlns:p14="http://schemas.microsoft.com/office/powerpoint/2010/main" val="2576505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Who </a:t>
            </a:r>
            <a:r>
              <a:rPr lang="pt-BR" dirty="0" err="1"/>
              <a:t>we</a:t>
            </a:r>
            <a:r>
              <a:rPr lang="pt-BR" dirty="0"/>
              <a:t> 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69"/>
          <a:stretch/>
        </p:blipFill>
        <p:spPr>
          <a:xfrm>
            <a:off x="50644" y="1486114"/>
            <a:ext cx="1080000" cy="10864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6" name="Picture 2" descr="http://ludes.cos.ufrj.br/wp-content/uploads/2016/07/pirata-820x820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507" y="3256481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ludes.cos.ufrj.br/wp-content/uploads/2016/07/unnamed.jpg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11" t="13614" b="27798"/>
          <a:stretch/>
        </p:blipFill>
        <p:spPr bwMode="auto">
          <a:xfrm>
            <a:off x="5067799" y="3228117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udes.cos.ufrj.br/wp-content/uploads/2016/07/fotoRenat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28"/>
          <a:stretch/>
        </p:blipFill>
        <p:spPr bwMode="auto">
          <a:xfrm>
            <a:off x="6147799" y="1472029"/>
            <a:ext cx="1080000" cy="11146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ludes.cos.ufrj.br/wp-content/uploads/2016/07/IMG_2911.jpg"/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7" t="6558" r="33645" b="24707"/>
          <a:stretch/>
        </p:blipFill>
        <p:spPr bwMode="auto">
          <a:xfrm>
            <a:off x="1577980" y="3320481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ludes.cos.ufrj.br/wp-content/uploads/2016/07/WhatsApp-Image-2017-08-12-at-13.19.13-820x577.jpeg"/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7" t="19605" r="29816" b="15689"/>
          <a:stretch/>
        </p:blipFill>
        <p:spPr bwMode="auto">
          <a:xfrm>
            <a:off x="6244153" y="3231654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ludes.cos.ufrj.br/wp-content/uploads/2016/07/WhatsApp-Image-2017-08-12-at-14.30.22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415" y="4888199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ludes.cos.ufrj.br/wp-content/uploads/2016/07/WhatsApp-Image-2017-08-12-at-17.53.45.jpeg"/>
          <p:cNvPicPr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8" b="24229"/>
          <a:stretch/>
        </p:blipFill>
        <p:spPr bwMode="auto">
          <a:xfrm>
            <a:off x="2754333" y="3292772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ludes.cos.ufrj.br/wp-content/uploads/2016/07/WhatsApp-Image-2017-08-12-at-21.17.25-820x1094.jpe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0" b="19468"/>
          <a:stretch/>
        </p:blipFill>
        <p:spPr bwMode="auto">
          <a:xfrm>
            <a:off x="2866963" y="4888199"/>
            <a:ext cx="1080000" cy="10564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ludes.cos.ufrj.br/wp-content/uploads/2016/07/WhatsApp-Image-2017-08-12-at-23.35.21.jpe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58"/>
          <a:stretch/>
        </p:blipFill>
        <p:spPr bwMode="auto">
          <a:xfrm>
            <a:off x="4036689" y="4888661"/>
            <a:ext cx="1080000" cy="10680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ludes.cos.ufrj.br/wp-content/uploads/2016/07/u_claudio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498" y="1489355"/>
            <a:ext cx="1080000" cy="10800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ludes.cos.ufrj.br/wp-content/uploads/2016/07/u_luis.png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445" y="3263447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ludes.cos.ufrj.br/wp-content/uploads/2016/07/u_mangeli.png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26" y="3249468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3677" y="1567690"/>
            <a:ext cx="1539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Geraldo Xexéo</a:t>
            </a:r>
          </a:p>
          <a:p>
            <a:r>
              <a:rPr lang="pt-BR" dirty="0" err="1"/>
              <a:t>D.Sc</a:t>
            </a:r>
            <a:r>
              <a:rPr lang="pt-BR" dirty="0"/>
              <a:t>.</a:t>
            </a:r>
          </a:p>
          <a:p>
            <a:r>
              <a:rPr lang="pt-BR" dirty="0"/>
              <a:t>Coordenador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91608" y="1706190"/>
            <a:ext cx="1758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Claudio </a:t>
            </a:r>
            <a:r>
              <a:rPr lang="pt-BR" dirty="0" err="1"/>
              <a:t>Dipolitto</a:t>
            </a:r>
            <a:endParaRPr lang="pt-BR" dirty="0"/>
          </a:p>
          <a:p>
            <a:r>
              <a:rPr lang="pt-BR" dirty="0" err="1"/>
              <a:t>D.Sc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440307" y="1706190"/>
            <a:ext cx="1506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Renata Araújo</a:t>
            </a:r>
          </a:p>
          <a:p>
            <a:r>
              <a:rPr lang="pt-BR" dirty="0" err="1"/>
              <a:t>D.Sc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44498" y="2784438"/>
            <a:ext cx="138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Alunos </a:t>
            </a:r>
            <a:r>
              <a:rPr lang="pt-BR" dirty="0" err="1"/>
              <a:t>D.Sc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783425" y="4505480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Alunos </a:t>
            </a:r>
            <a:r>
              <a:rPr lang="pt-BR" dirty="0" err="1"/>
              <a:t>M.Sc</a:t>
            </a:r>
            <a:r>
              <a:rPr lang="pt-BR" dirty="0"/>
              <a:t>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DECC5-BC0A-495A-809F-C4FB4D6121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73356" y="2842731"/>
            <a:ext cx="1292664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50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35</a:t>
            </a:fld>
            <a:endParaRPr lang="pt-BR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-67656" y="-61099"/>
          <a:ext cx="8857429" cy="6041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8540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36</a:t>
            </a:fld>
            <a:endParaRPr lang="pt-BR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222420" y="111897"/>
          <a:ext cx="8740347" cy="5835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32-Point Star 6"/>
          <p:cNvSpPr/>
          <p:nvPr/>
        </p:nvSpPr>
        <p:spPr>
          <a:xfrm>
            <a:off x="3884139" y="2652584"/>
            <a:ext cx="1416908" cy="1400433"/>
          </a:xfrm>
          <a:prstGeom prst="star32">
            <a:avLst/>
          </a:prstGeom>
          <a:solidFill>
            <a:srgbClr val="FF0000"/>
          </a:solidFill>
          <a:ln w="76200">
            <a:solidFill>
              <a:srgbClr val="FFFF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pt-BR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4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37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Framework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92" t="1168"/>
          <a:stretch/>
        </p:blipFill>
        <p:spPr>
          <a:xfrm>
            <a:off x="1130644" y="1068224"/>
            <a:ext cx="7226412" cy="477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67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Minecraft</a:t>
            </a:r>
            <a:r>
              <a:rPr lang="pt-BR" dirty="0"/>
              <a:t> </a:t>
            </a:r>
            <a:r>
              <a:rPr lang="pt-BR" dirty="0" err="1"/>
              <a:t>Bot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38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 Análises Léxica e Sintática de Estruturas de </a:t>
            </a:r>
            <a:r>
              <a:rPr lang="pt-BR" dirty="0" err="1"/>
              <a:t>Voxels</a:t>
            </a:r>
            <a:r>
              <a:rPr lang="pt-BR" dirty="0"/>
              <a:t> para </a:t>
            </a:r>
            <a:r>
              <a:rPr lang="pt-BR" dirty="0" err="1"/>
              <a:t>Bots</a:t>
            </a:r>
            <a:r>
              <a:rPr lang="pt-BR" dirty="0"/>
              <a:t> de </a:t>
            </a:r>
            <a:r>
              <a:rPr lang="pt-BR" dirty="0" err="1"/>
              <a:t>Minecraft</a:t>
            </a:r>
            <a:r>
              <a:rPr lang="pt-BR" dirty="0"/>
              <a:t>. </a:t>
            </a:r>
          </a:p>
          <a:p>
            <a:r>
              <a:rPr lang="pt-BR" dirty="0"/>
              <a:t>Uso de gramáticas 3D, </a:t>
            </a:r>
          </a:p>
          <a:p>
            <a:pPr lvl="1"/>
            <a:r>
              <a:rPr lang="pt-BR" dirty="0"/>
              <a:t>a partir da criação de </a:t>
            </a:r>
            <a:r>
              <a:rPr lang="pt-BR" dirty="0" err="1"/>
              <a:t>tokens</a:t>
            </a:r>
            <a:r>
              <a:rPr lang="pt-BR" dirty="0"/>
              <a:t> relações posicionais em gramáticas LALR</a:t>
            </a:r>
          </a:p>
          <a:p>
            <a:pPr lvl="1"/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0601" b="29806"/>
          <a:stretch/>
        </p:blipFill>
        <p:spPr>
          <a:xfrm>
            <a:off x="2405625" y="4965220"/>
            <a:ext cx="3733095" cy="98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44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Pesquisas</a:t>
            </a:r>
            <a:r>
              <a:rPr lang="en-US" noProof="0" dirty="0"/>
              <a:t> </a:t>
            </a:r>
            <a:r>
              <a:rPr lang="en-US" noProof="0" dirty="0" err="1"/>
              <a:t>Correntes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noProof="0" dirty="0" err="1"/>
              <a:t>Qualidade</a:t>
            </a:r>
            <a:r>
              <a:rPr lang="en-US" noProof="0" dirty="0"/>
              <a:t> e </a:t>
            </a:r>
            <a:r>
              <a:rPr lang="en-US" noProof="0" dirty="0" err="1"/>
              <a:t>atratividade</a:t>
            </a:r>
            <a:r>
              <a:rPr lang="en-US" noProof="0" dirty="0"/>
              <a:t> de </a:t>
            </a:r>
            <a:r>
              <a:rPr lang="en-US" noProof="0" dirty="0" err="1"/>
              <a:t>jogos</a:t>
            </a:r>
            <a:endParaRPr lang="en-US" noProof="0" dirty="0"/>
          </a:p>
          <a:p>
            <a:r>
              <a:rPr lang="en-US" dirty="0" err="1"/>
              <a:t>Processo</a:t>
            </a:r>
            <a:r>
              <a:rPr lang="en-US" dirty="0"/>
              <a:t> de </a:t>
            </a:r>
            <a:r>
              <a:rPr lang="en-US" dirty="0" err="1"/>
              <a:t>Desenvolvimento</a:t>
            </a:r>
            <a:r>
              <a:rPr lang="en-US" dirty="0"/>
              <a:t> de </a:t>
            </a:r>
            <a:r>
              <a:rPr lang="en-US" dirty="0" err="1"/>
              <a:t>Jogos</a:t>
            </a:r>
            <a:endParaRPr lang="en-US" dirty="0"/>
          </a:p>
          <a:p>
            <a:r>
              <a:rPr lang="en-US" noProof="0" dirty="0" err="1"/>
              <a:t>Jogos</a:t>
            </a:r>
            <a:r>
              <a:rPr lang="en-US" noProof="0" dirty="0"/>
              <a:t> </a:t>
            </a:r>
            <a:r>
              <a:rPr lang="en-US" noProof="0" dirty="0" err="1"/>
              <a:t>Sérios</a:t>
            </a:r>
            <a:r>
              <a:rPr lang="en-US" noProof="0" dirty="0"/>
              <a:t> e </a:t>
            </a:r>
            <a:r>
              <a:rPr lang="en-US" noProof="0" dirty="0" err="1"/>
              <a:t>Jogos</a:t>
            </a:r>
            <a:r>
              <a:rPr lang="en-US" noProof="0" dirty="0"/>
              <a:t> com </a:t>
            </a:r>
            <a:r>
              <a:rPr lang="en-US" noProof="0" dirty="0" err="1"/>
              <a:t>Propósito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53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Entendendo o Jogo</a:t>
            </a:r>
          </a:p>
        </p:txBody>
      </p:sp>
    </p:spTree>
    <p:extLst>
      <p:ext uri="{BB962C8B-B14F-4D97-AF65-F5344CB8AC3E}">
        <p14:creationId xmlns:p14="http://schemas.microsoft.com/office/powerpoint/2010/main" val="2472473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Qualidade e Atratividade</a:t>
            </a:r>
          </a:p>
        </p:txBody>
      </p:sp>
    </p:spTree>
    <p:extLst>
      <p:ext uri="{BB962C8B-B14F-4D97-AF65-F5344CB8AC3E}">
        <p14:creationId xmlns:p14="http://schemas.microsoft.com/office/powerpoint/2010/main" val="2554737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Qualidade</a:t>
            </a:r>
            <a:r>
              <a:rPr lang="en-US" dirty="0"/>
              <a:t> e </a:t>
            </a:r>
            <a:r>
              <a:rPr lang="en-US" dirty="0" err="1"/>
              <a:t>atratividade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noProof="0" dirty="0" err="1"/>
              <a:t>Por</a:t>
            </a:r>
            <a:r>
              <a:rPr lang="en-US" noProof="0" dirty="0"/>
              <a:t> que as </a:t>
            </a:r>
            <a:r>
              <a:rPr lang="en-US" noProof="0" dirty="0" err="1"/>
              <a:t>pessoas</a:t>
            </a:r>
            <a:r>
              <a:rPr lang="en-US" noProof="0" dirty="0"/>
              <a:t> </a:t>
            </a:r>
            <a:r>
              <a:rPr lang="en-US" noProof="0" dirty="0" err="1"/>
              <a:t>ficam</a:t>
            </a:r>
            <a:r>
              <a:rPr lang="en-US" noProof="0" dirty="0"/>
              <a:t> </a:t>
            </a:r>
            <a:r>
              <a:rPr lang="en-US" noProof="0" dirty="0" err="1"/>
              <a:t>interessadas</a:t>
            </a:r>
            <a:r>
              <a:rPr lang="en-US" noProof="0" dirty="0"/>
              <a:t> </a:t>
            </a:r>
            <a:r>
              <a:rPr lang="en-US" noProof="0" dirty="0" err="1"/>
              <a:t>em</a:t>
            </a:r>
            <a:r>
              <a:rPr lang="en-US" noProof="0" dirty="0"/>
              <a:t> </a:t>
            </a:r>
            <a:r>
              <a:rPr lang="en-US" noProof="0" dirty="0" err="1"/>
              <a:t>jogos</a:t>
            </a:r>
            <a:endParaRPr lang="en-US" noProof="0" dirty="0"/>
          </a:p>
          <a:p>
            <a:r>
              <a:rPr lang="en-US" dirty="0"/>
              <a:t>O que </a:t>
            </a:r>
            <a:r>
              <a:rPr lang="en-US" dirty="0" err="1"/>
              <a:t>faz</a:t>
            </a:r>
            <a:r>
              <a:rPr lang="en-US" dirty="0"/>
              <a:t> com que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pessoa</a:t>
            </a:r>
            <a:r>
              <a:rPr lang="en-US" dirty="0"/>
              <a:t> continue </a:t>
            </a:r>
            <a:r>
              <a:rPr lang="en-US" dirty="0" err="1"/>
              <a:t>jogando</a:t>
            </a:r>
            <a:endParaRPr lang="en-US" dirty="0"/>
          </a:p>
          <a:p>
            <a:r>
              <a:rPr lang="en-US" noProof="0" dirty="0"/>
              <a:t>Como </a:t>
            </a:r>
            <a:r>
              <a:rPr lang="en-US" noProof="0" dirty="0" err="1"/>
              <a:t>adaptar</a:t>
            </a:r>
            <a:r>
              <a:rPr lang="en-US" noProof="0" dirty="0"/>
              <a:t> </a:t>
            </a:r>
            <a:r>
              <a:rPr lang="en-US" noProof="0" dirty="0" err="1"/>
              <a:t>jogos</a:t>
            </a:r>
            <a:r>
              <a:rPr lang="en-US" noProof="0" dirty="0"/>
              <a:t> para </a:t>
            </a:r>
            <a:r>
              <a:rPr lang="en-US" noProof="0" dirty="0" err="1"/>
              <a:t>torná-los</a:t>
            </a:r>
            <a:r>
              <a:rPr lang="en-US" noProof="0" dirty="0"/>
              <a:t> </a:t>
            </a:r>
            <a:r>
              <a:rPr lang="en-US" noProof="0" dirty="0" err="1"/>
              <a:t>mais</a:t>
            </a:r>
            <a:r>
              <a:rPr lang="en-US" noProof="0" dirty="0"/>
              <a:t> </a:t>
            </a:r>
            <a:r>
              <a:rPr lang="en-US" noProof="0" dirty="0" err="1"/>
              <a:t>atrativos</a:t>
            </a:r>
            <a:endParaRPr lang="en-US" noProof="0" dirty="0"/>
          </a:p>
          <a:p>
            <a:r>
              <a:rPr lang="en-US" dirty="0"/>
              <a:t>Como </a:t>
            </a:r>
            <a:r>
              <a:rPr lang="en-US" dirty="0" err="1"/>
              <a:t>medir</a:t>
            </a:r>
            <a:r>
              <a:rPr lang="en-US" dirty="0"/>
              <a:t> as </a:t>
            </a:r>
            <a:r>
              <a:rPr lang="en-US" dirty="0" err="1"/>
              <a:t>propriedades</a:t>
            </a:r>
            <a:r>
              <a:rPr lang="en-US" dirty="0"/>
              <a:t> de </a:t>
            </a:r>
            <a:r>
              <a:rPr lang="en-US" dirty="0" err="1"/>
              <a:t>qualidade</a:t>
            </a:r>
            <a:r>
              <a:rPr lang="en-US" dirty="0"/>
              <a:t> dos </a:t>
            </a:r>
            <a:r>
              <a:rPr lang="en-US" dirty="0" err="1"/>
              <a:t>jogos</a:t>
            </a:r>
            <a:endParaRPr lang="en-US" dirty="0"/>
          </a:p>
          <a:p>
            <a:r>
              <a:rPr lang="en-US" dirty="0" err="1"/>
              <a:t>Entender</a:t>
            </a:r>
            <a:r>
              <a:rPr lang="en-US" dirty="0"/>
              <a:t> </a:t>
            </a:r>
            <a:r>
              <a:rPr lang="en-US" dirty="0" err="1"/>
              <a:t>perfis</a:t>
            </a:r>
            <a:r>
              <a:rPr lang="en-US" dirty="0"/>
              <a:t> de </a:t>
            </a:r>
            <a:r>
              <a:rPr lang="en-US" dirty="0" err="1"/>
              <a:t>jogadores</a:t>
            </a:r>
            <a:endParaRPr lang="en-US" dirty="0"/>
          </a:p>
          <a:p>
            <a:r>
              <a:rPr lang="en-US" dirty="0"/>
              <a:t>Sports/E-sports</a:t>
            </a:r>
            <a:r>
              <a:rPr lang="en-US" noProof="0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13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Medindo Estética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42</a:t>
            </a:fld>
            <a:endParaRPr lang="pt-BR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Drama</a:t>
            </a:r>
          </a:p>
          <a:p>
            <a:pPr lvl="1"/>
            <a:r>
              <a:rPr lang="en-US" dirty="0"/>
              <a:t>It should be possible for a player to recover from a weaker position and still win the game” – THOMPSON (2000)</a:t>
            </a:r>
          </a:p>
          <a:p>
            <a:pPr lvl="1"/>
            <a:r>
              <a:rPr lang="en-US" dirty="0"/>
              <a:t> “There should be at least the hope of recovery from bad positions” – BROWNE (2008)</a:t>
            </a:r>
          </a:p>
          <a:p>
            <a:r>
              <a:rPr lang="pt-BR" dirty="0"/>
              <a:t>Mudança de Líder</a:t>
            </a:r>
          </a:p>
          <a:p>
            <a:r>
              <a:rPr lang="pt-BR" dirty="0"/>
              <a:t>Incerteza</a:t>
            </a:r>
          </a:p>
          <a:p>
            <a:pPr lvl="1"/>
            <a:r>
              <a:rPr lang="en-US" dirty="0"/>
              <a:t>It is a key component of meaningful play</a:t>
            </a:r>
          </a:p>
          <a:p>
            <a:pPr lvl="1"/>
            <a:r>
              <a:rPr lang="en-US" dirty="0"/>
              <a:t>“Imagine how incomplete you would feel if, before the game, you were already declared the winner” – DE KOVEN (2013)</a:t>
            </a:r>
          </a:p>
          <a:p>
            <a:pPr lvl="1"/>
            <a:r>
              <a:rPr lang="en-US" dirty="0"/>
              <a:t>A game is uncertain even without a “die roll or random algorithm” – SALEN &amp; ZIMMERMAN (2004)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1024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Estética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078" y="1486013"/>
            <a:ext cx="3971724" cy="145374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403" y="1518307"/>
            <a:ext cx="2868788" cy="1446093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032" y="2532357"/>
            <a:ext cx="2868788" cy="1446093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556" y="4284564"/>
            <a:ext cx="3734512" cy="439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644" y="5136860"/>
            <a:ext cx="2515217" cy="751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894" y="5044226"/>
            <a:ext cx="3344677" cy="692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1101" y="0"/>
            <a:ext cx="1211120" cy="121112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00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Mecanismos de Avaliação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Mecanismos de avaliação de jogos baseado em estatística levantadas em tempo de execução</a:t>
            </a:r>
          </a:p>
          <a:p>
            <a:r>
              <a:rPr lang="pt-BR" dirty="0"/>
              <a:t>Game </a:t>
            </a:r>
            <a:r>
              <a:rPr lang="pt-BR" dirty="0" err="1"/>
              <a:t>Analytics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0601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Uso de Dados Biométricos e Imagens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7" y="4868271"/>
            <a:ext cx="3662378" cy="581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547" y="1263091"/>
            <a:ext cx="3662378" cy="2846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621" y="1181417"/>
            <a:ext cx="49339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22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3009794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 err="1"/>
              <a:t>Processo</a:t>
            </a:r>
            <a:r>
              <a:rPr lang="en-US" noProof="0" dirty="0"/>
              <a:t> de </a:t>
            </a:r>
            <a:r>
              <a:rPr lang="en-US" noProof="0" dirty="0" err="1"/>
              <a:t>Desenvolvimento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Como </a:t>
            </a:r>
            <a:r>
              <a:rPr lang="en-US" noProof="0" dirty="0" err="1"/>
              <a:t>modelar</a:t>
            </a:r>
            <a:r>
              <a:rPr lang="en-US" noProof="0" dirty="0"/>
              <a:t> </a:t>
            </a:r>
            <a:r>
              <a:rPr lang="en-US" noProof="0" dirty="0" err="1"/>
              <a:t>jogos</a:t>
            </a:r>
            <a:endParaRPr lang="en-US" noProof="0" dirty="0"/>
          </a:p>
          <a:p>
            <a:r>
              <a:rPr lang="en-US" dirty="0"/>
              <a:t>Como </a:t>
            </a:r>
            <a:r>
              <a:rPr lang="en-US" dirty="0" err="1"/>
              <a:t>jogar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endParaRPr lang="en-US" dirty="0"/>
          </a:p>
          <a:p>
            <a:pPr lvl="1"/>
            <a:r>
              <a:rPr lang="en-US" noProof="0" dirty="0"/>
              <a:t>General Game Playing </a:t>
            </a:r>
          </a:p>
          <a:p>
            <a:r>
              <a:rPr lang="en-US" noProof="0" dirty="0"/>
              <a:t>Como </a:t>
            </a:r>
            <a:r>
              <a:rPr lang="en-US" noProof="0" dirty="0" err="1"/>
              <a:t>testar</a:t>
            </a:r>
            <a:r>
              <a:rPr lang="en-US" noProof="0" dirty="0"/>
              <a:t> </a:t>
            </a:r>
            <a:r>
              <a:rPr lang="en-US" noProof="0" dirty="0" err="1"/>
              <a:t>jogos</a:t>
            </a:r>
            <a:endParaRPr lang="en-US" noProof="0" dirty="0"/>
          </a:p>
          <a:p>
            <a:r>
              <a:rPr lang="en-US" noProof="0" dirty="0"/>
              <a:t>Como </a:t>
            </a:r>
            <a:r>
              <a:rPr lang="en-US" noProof="0" dirty="0" err="1"/>
              <a:t>analisar</a:t>
            </a:r>
            <a:r>
              <a:rPr lang="en-US" noProof="0" dirty="0"/>
              <a:t> logs de </a:t>
            </a:r>
            <a:r>
              <a:rPr lang="en-US" noProof="0" dirty="0" err="1"/>
              <a:t>jogos</a:t>
            </a:r>
            <a:endParaRPr lang="en-US" noProof="0" dirty="0"/>
          </a:p>
          <a:p>
            <a:r>
              <a:rPr lang="en-US" dirty="0" err="1"/>
              <a:t>Ferramentas</a:t>
            </a:r>
            <a:r>
              <a:rPr lang="en-US" dirty="0"/>
              <a:t> de teste e </a:t>
            </a:r>
            <a:r>
              <a:rPr lang="en-US" dirty="0" err="1"/>
              <a:t>desenvolvimento</a:t>
            </a:r>
            <a:r>
              <a:rPr lang="en-US" dirty="0"/>
              <a:t> de </a:t>
            </a:r>
            <a:r>
              <a:rPr lang="en-US" dirty="0" err="1"/>
              <a:t>jogos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41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Terreno</a:t>
            </a:r>
          </a:p>
          <a:p>
            <a:endParaRPr lang="pt-BR" dirty="0"/>
          </a:p>
          <a:p>
            <a:r>
              <a:rPr lang="pt-BR" dirty="0"/>
              <a:t>Rochas</a:t>
            </a:r>
          </a:p>
          <a:p>
            <a:endParaRPr lang="pt-BR" dirty="0"/>
          </a:p>
          <a:p>
            <a:r>
              <a:rPr lang="pt-BR" dirty="0"/>
              <a:t>Labirintos</a:t>
            </a:r>
          </a:p>
          <a:p>
            <a:endParaRPr lang="pt-BR" dirty="0"/>
          </a:p>
          <a:p>
            <a:r>
              <a:rPr lang="pt-BR" dirty="0"/>
              <a:t>Água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Vegetação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Geração Procedural de Mapas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2855" y="969805"/>
            <a:ext cx="5950256" cy="8572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8257" y="1789101"/>
            <a:ext cx="5899453" cy="946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4865" y="2666462"/>
            <a:ext cx="6566237" cy="984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9938" y="3573842"/>
            <a:ext cx="6636091" cy="9906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6323" y="4528124"/>
            <a:ext cx="6223320" cy="102875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661983" y="567308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00" dirty="0"/>
              <a:t>GERAÇÃO PROCEDURAL DE MAPAS PARA JOGOS DE PLATAFORMA -CARLOS FELIPE MEDEIROS FARUOLO  e FELIPE PIMENTEL DE AGUIAR  </a:t>
            </a:r>
          </a:p>
        </p:txBody>
      </p:sp>
    </p:spTree>
    <p:extLst>
      <p:ext uri="{BB962C8B-B14F-4D97-AF65-F5344CB8AC3E}">
        <p14:creationId xmlns:p14="http://schemas.microsoft.com/office/powerpoint/2010/main" val="234421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Projeto Final</a:t>
            </a:r>
          </a:p>
          <a:p>
            <a:r>
              <a:rPr lang="pt-BR" dirty="0" err="1"/>
              <a:t>Android</a:t>
            </a:r>
            <a:r>
              <a:rPr lang="pt-BR" dirty="0"/>
              <a:t> </a:t>
            </a:r>
          </a:p>
          <a:p>
            <a:r>
              <a:rPr lang="pt-BR" dirty="0"/>
              <a:t>Como desenvolver jogos para celulares</a:t>
            </a:r>
          </a:p>
          <a:p>
            <a:r>
              <a:rPr lang="pt-BR" dirty="0"/>
              <a:t>Levantamento de Plataformas </a:t>
            </a:r>
          </a:p>
          <a:p>
            <a:r>
              <a:rPr lang="pt-BR" dirty="0"/>
              <a:t>Método Ágil</a:t>
            </a:r>
          </a:p>
          <a:p>
            <a:r>
              <a:rPr lang="pt-BR" dirty="0"/>
              <a:t>Pesquisa de Opinião</a:t>
            </a:r>
          </a:p>
          <a:p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Zumboliche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543" y="68959"/>
            <a:ext cx="3368332" cy="59745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363" y="5489559"/>
            <a:ext cx="25426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FERNANDA MACHADO RODRIGUES DA SILVA </a:t>
            </a:r>
          </a:p>
          <a:p>
            <a:r>
              <a:rPr lang="pt-BR" sz="1000" dirty="0"/>
              <a:t>RICARDO MORSCH DE SENA </a:t>
            </a:r>
          </a:p>
          <a:p>
            <a:r>
              <a:rPr lang="pt-BR" sz="1000" dirty="0"/>
              <a:t>DESENVOLVENDO O ZUMBOLICHE </a:t>
            </a:r>
          </a:p>
        </p:txBody>
      </p:sp>
    </p:spTree>
    <p:extLst>
      <p:ext uri="{BB962C8B-B14F-4D97-AF65-F5344CB8AC3E}">
        <p14:creationId xmlns:p14="http://schemas.microsoft.com/office/powerpoint/2010/main" val="3244383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“Alguém pode dizer que o conceito de jogo é um conceito com bordas desfocadas – mas um conceito desfocado é um conceito?”</a:t>
            </a:r>
            <a:br>
              <a:rPr lang="pt-BR" sz="3600" dirty="0"/>
            </a:br>
            <a:r>
              <a:rPr lang="pt-BR" sz="3600" dirty="0"/>
              <a:t>(LUDWIG WITTGENSTEIN, 1958).</a:t>
            </a:r>
          </a:p>
        </p:txBody>
      </p:sp>
    </p:spTree>
    <p:extLst>
      <p:ext uri="{BB962C8B-B14F-4D97-AF65-F5344CB8AC3E}">
        <p14:creationId xmlns:p14="http://schemas.microsoft.com/office/powerpoint/2010/main" val="4115664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Rachinations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 Uma </a:t>
            </a:r>
            <a:r>
              <a:rPr lang="pt-BR" dirty="0" err="1"/>
              <a:t>engine</a:t>
            </a:r>
            <a:r>
              <a:rPr lang="pt-BR" dirty="0"/>
              <a:t> baseada em uma linguagem específica de domínios (DSL) para descrever e simular o funcionamento de jogos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7703863" y="1668281"/>
            <a:ext cx="23262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/>
              <a:t>https://rubygems.org/gems/rachinations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7361621" y="4295023"/>
            <a:ext cx="3164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RACHINATIONS: Modelando a Economia Interna de Jogos</a:t>
            </a:r>
            <a:br>
              <a:rPr lang="pt-BR" sz="1000" dirty="0"/>
            </a:br>
            <a:r>
              <a:rPr lang="pt-BR" sz="1000" dirty="0"/>
              <a:t>FELIPE DE QUEIROZ BADEJO ALMEIDA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390" y="3316459"/>
            <a:ext cx="4546900" cy="23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33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Simulação de </a:t>
            </a:r>
            <a:r>
              <a:rPr lang="pt-BR" dirty="0" err="1"/>
              <a:t>Card+Dice</a:t>
            </a:r>
            <a:r>
              <a:rPr lang="pt-BR" dirty="0"/>
              <a:t> Games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General Game </a:t>
            </a:r>
            <a:r>
              <a:rPr lang="pt-BR" dirty="0" err="1"/>
              <a:t>Playing</a:t>
            </a:r>
            <a:endParaRPr lang="pt-BR" dirty="0"/>
          </a:p>
          <a:p>
            <a:r>
              <a:rPr lang="pt-BR" dirty="0"/>
              <a:t>Linguagem para jogos com cartas</a:t>
            </a:r>
          </a:p>
          <a:p>
            <a:pPr lvl="1"/>
            <a:r>
              <a:rPr lang="pt-BR" dirty="0"/>
              <a:t>Extensão para incluir dados</a:t>
            </a:r>
          </a:p>
          <a:p>
            <a:r>
              <a:rPr lang="pt-BR" dirty="0"/>
              <a:t>Simulação de jogos</a:t>
            </a:r>
          </a:p>
          <a:p>
            <a:r>
              <a:rPr lang="pt-BR" dirty="0"/>
              <a:t>Aplicação de Medidas de Qualidade</a:t>
            </a:r>
          </a:p>
        </p:txBody>
      </p:sp>
    </p:spTree>
    <p:extLst>
      <p:ext uri="{BB962C8B-B14F-4D97-AF65-F5344CB8AC3E}">
        <p14:creationId xmlns:p14="http://schemas.microsoft.com/office/powerpoint/2010/main" val="3274499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Simulação de </a:t>
            </a:r>
            <a:r>
              <a:rPr lang="pt-BR" dirty="0" err="1"/>
              <a:t>Video</a:t>
            </a:r>
            <a:r>
              <a:rPr lang="pt-BR" dirty="0"/>
              <a:t> Games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52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Simulação de Jogos  baseado em Redes de Petri Coloridas – complexidade alta</a:t>
            </a:r>
          </a:p>
          <a:p>
            <a:r>
              <a:rPr lang="pt-BR" dirty="0"/>
              <a:t>Simuladores </a:t>
            </a:r>
            <a:br>
              <a:rPr lang="pt-BR" dirty="0"/>
            </a:br>
            <a:r>
              <a:rPr lang="pt-BR" dirty="0"/>
              <a:t>Procedurais</a:t>
            </a:r>
          </a:p>
          <a:p>
            <a:r>
              <a:rPr lang="pt-BR" dirty="0"/>
              <a:t>Padrões de Jogos</a:t>
            </a:r>
          </a:p>
          <a:p>
            <a:r>
              <a:rPr lang="pt-BR" dirty="0"/>
              <a:t>Marcelo </a:t>
            </a:r>
            <a:r>
              <a:rPr lang="pt-BR" dirty="0" err="1"/>
              <a:t>Areas</a:t>
            </a:r>
            <a:endParaRPr lang="pt-BR" dirty="0"/>
          </a:p>
        </p:txBody>
      </p:sp>
      <p:pic>
        <p:nvPicPr>
          <p:cNvPr id="7" name="Imagem 2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4723" y="2833816"/>
            <a:ext cx="1935397" cy="2687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20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724" y="2833816"/>
            <a:ext cx="4135393" cy="276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5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Ontologia de Mecânicas </a:t>
            </a:r>
          </a:p>
        </p:txBody>
      </p:sp>
      <p:pic>
        <p:nvPicPr>
          <p:cNvPr id="19" name="Picture 18" descr="3_niveis_vertical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31" y="1512509"/>
            <a:ext cx="8014407" cy="422047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DFCC9-F812-4F9D-88E5-09A305815A3B}" type="slidenum">
              <a:rPr lang="pt-BR" smtClean="0"/>
              <a:pPr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9840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Jogos Sérios e Com Propósito</a:t>
            </a:r>
          </a:p>
        </p:txBody>
      </p:sp>
    </p:spTree>
    <p:extLst>
      <p:ext uri="{BB962C8B-B14F-4D97-AF65-F5344CB8AC3E}">
        <p14:creationId xmlns:p14="http://schemas.microsoft.com/office/powerpoint/2010/main" val="1398529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noProof="0" dirty="0" err="1"/>
              <a:t>Jogos</a:t>
            </a:r>
            <a:r>
              <a:rPr lang="en-US" noProof="0" dirty="0"/>
              <a:t> </a:t>
            </a:r>
            <a:r>
              <a:rPr lang="en-US" noProof="0" dirty="0" err="1"/>
              <a:t>Sérios</a:t>
            </a:r>
            <a:r>
              <a:rPr lang="en-US" noProof="0" dirty="0"/>
              <a:t> e com </a:t>
            </a:r>
            <a:r>
              <a:rPr lang="en-US" noProof="0" dirty="0" err="1"/>
              <a:t>Propósito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noProof="0" dirty="0" err="1"/>
              <a:t>Jogos</a:t>
            </a:r>
            <a:r>
              <a:rPr lang="en-US" noProof="0" dirty="0"/>
              <a:t> de </a:t>
            </a:r>
            <a:r>
              <a:rPr lang="en-US" noProof="0" dirty="0" err="1"/>
              <a:t>Negócio</a:t>
            </a:r>
            <a:endParaRPr lang="en-US" noProof="0" dirty="0"/>
          </a:p>
          <a:p>
            <a:pPr lvl="1"/>
            <a:r>
              <a:rPr lang="en-US" noProof="0" dirty="0"/>
              <a:t>Conquista de </a:t>
            </a:r>
            <a:r>
              <a:rPr lang="en-US" noProof="0" dirty="0" err="1"/>
              <a:t>canais</a:t>
            </a:r>
            <a:r>
              <a:rPr lang="en-US" noProof="0" dirty="0"/>
              <a:t> (para </a:t>
            </a:r>
            <a:r>
              <a:rPr lang="en-US" noProof="0" dirty="0" err="1"/>
              <a:t>Intelig</a:t>
            </a:r>
            <a:r>
              <a:rPr lang="en-US" noProof="0" dirty="0"/>
              <a:t>)</a:t>
            </a:r>
          </a:p>
          <a:p>
            <a:pPr lvl="1"/>
            <a:r>
              <a:rPr lang="en-US" noProof="0" dirty="0"/>
              <a:t>Kick-off TIM </a:t>
            </a:r>
          </a:p>
          <a:p>
            <a:pPr lvl="1"/>
            <a:r>
              <a:rPr lang="en-US" dirty="0"/>
              <a:t>The Boss</a:t>
            </a:r>
          </a:p>
          <a:p>
            <a:pPr lvl="2"/>
            <a:r>
              <a:rPr lang="en-US" dirty="0"/>
              <a:t>Como </a:t>
            </a:r>
            <a:r>
              <a:rPr lang="en-US" dirty="0" err="1"/>
              <a:t>gerenciar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 de software</a:t>
            </a:r>
          </a:p>
          <a:p>
            <a:pPr lvl="1"/>
            <a:r>
              <a:rPr lang="en-US" noProof="0" dirty="0"/>
              <a:t>The New Space Race</a:t>
            </a:r>
          </a:p>
          <a:p>
            <a:pPr lvl="2"/>
            <a:r>
              <a:rPr lang="en-US" dirty="0"/>
              <a:t>Como </a:t>
            </a:r>
            <a:r>
              <a:rPr lang="en-US" dirty="0" err="1"/>
              <a:t>novos</a:t>
            </a:r>
            <a:r>
              <a:rPr lang="en-US" dirty="0"/>
              <a:t> </a:t>
            </a:r>
            <a:r>
              <a:rPr lang="en-US" dirty="0" err="1"/>
              <a:t>mercados</a:t>
            </a:r>
            <a:r>
              <a:rPr lang="en-US" dirty="0"/>
              <a:t> se </a:t>
            </a:r>
            <a:r>
              <a:rPr lang="en-US" dirty="0" err="1"/>
              <a:t>desenvolvem</a:t>
            </a:r>
            <a:endParaRPr lang="en-US" dirty="0"/>
          </a:p>
          <a:p>
            <a:r>
              <a:rPr lang="en-US" dirty="0" err="1"/>
              <a:t>Jogos</a:t>
            </a:r>
            <a:r>
              <a:rPr lang="en-US" dirty="0"/>
              <a:t> para </a:t>
            </a:r>
            <a:r>
              <a:rPr lang="en-US" dirty="0" err="1"/>
              <a:t>Cyberdemocracia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2286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4EDES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56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/>
              <a:t>Quarteto Contra o Mosquito </a:t>
            </a:r>
          </a:p>
          <a:p>
            <a:pPr lvl="1"/>
            <a:r>
              <a:rPr lang="pt-BR" dirty="0"/>
              <a:t>instruir a população sobre as fases do ciclo de vida do mosquito e como evitar que o mesmo se procrie.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59623">
            <a:off x="2337140" y="3950258"/>
            <a:ext cx="1221171" cy="19573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59623">
            <a:off x="3931541" y="3810718"/>
            <a:ext cx="1209485" cy="19690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9623">
            <a:off x="5587404" y="3697068"/>
            <a:ext cx="1334476" cy="21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64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57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Jogos de Caso</a:t>
            </a:r>
            <a:endParaRPr lang="pt-B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41" y="1331485"/>
            <a:ext cx="3084859" cy="44612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02466" y="1331485"/>
            <a:ext cx="4961956" cy="3130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0346" y="4615784"/>
            <a:ext cx="5188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Método de desenvolvimento de jogos de negócio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Ferramenta de construção de jogos de negócio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8607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58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Jogos de Caso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154" y="934285"/>
            <a:ext cx="5558480" cy="506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121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7068" y="1719302"/>
            <a:ext cx="2543175" cy="3143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Jogos de Conscientização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59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816" y="4317705"/>
            <a:ext cx="5263916" cy="169671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11" y="1558762"/>
            <a:ext cx="3376581" cy="25252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1138" y="1719302"/>
            <a:ext cx="3184482" cy="40826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98263" y="4318108"/>
            <a:ext cx="1424524" cy="19680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794" y="2819079"/>
            <a:ext cx="28575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DD6D2-F03C-47B7-890E-45CC84F5638D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Xadrez é um jogo?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060848"/>
            <a:ext cx="5366089" cy="358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7420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>
                <a:hlinkClick r:id="rId2"/>
              </a:rPr>
              <a:t>http://www.jogos.ml/</a:t>
            </a:r>
            <a:r>
              <a:rPr lang="pt-BR" sz="2800" dirty="0"/>
              <a:t> - Jogos que resolvem problemas reais sem você saber...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60</a:t>
            </a:fld>
            <a:endParaRPr lang="pt-BR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11234" y="2088798"/>
            <a:ext cx="3825347" cy="3014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2860" y="3374568"/>
            <a:ext cx="2469587" cy="1858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422" y="1929190"/>
            <a:ext cx="2385992" cy="17916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101" y="1797674"/>
            <a:ext cx="2423643" cy="1798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5578" y="3351935"/>
            <a:ext cx="2490043" cy="187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628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2AB55354-D6A5-45F6-BA01-67A5C0FE00B9}" type="slidenum">
              <a:rPr lang="pt-BR" altLang="pt-BR" smtClean="0"/>
              <a:pPr algn="r">
                <a:defRPr/>
              </a:pPr>
              <a:t>61</a:t>
            </a:fld>
            <a:endParaRPr lang="pt-BR" altLang="pt-B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Método / Visão Geral</a:t>
            </a:r>
          </a:p>
        </p:txBody>
      </p:sp>
      <p:pic>
        <p:nvPicPr>
          <p:cNvPr id="57348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133600"/>
            <a:ext cx="683895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de cantos arredondados 4"/>
          <p:cNvSpPr>
            <a:spLocks noChangeArrowheads="1"/>
          </p:cNvSpPr>
          <p:nvPr/>
        </p:nvSpPr>
        <p:spPr bwMode="auto">
          <a:xfrm>
            <a:off x="350838" y="2252663"/>
            <a:ext cx="1798637" cy="296862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563563" y="2239963"/>
            <a:ext cx="15859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 sz="1600"/>
              <a:t>Base de Dados</a:t>
            </a:r>
          </a:p>
        </p:txBody>
      </p:sp>
      <p:sp>
        <p:nvSpPr>
          <p:cNvPr id="13" name="CaixaDeTexto 12"/>
          <p:cNvSpPr txBox="1">
            <a:spLocks noChangeArrowheads="1"/>
          </p:cNvSpPr>
          <p:nvPr/>
        </p:nvSpPr>
        <p:spPr bwMode="auto">
          <a:xfrm>
            <a:off x="295275" y="2220913"/>
            <a:ext cx="376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1.</a:t>
            </a:r>
          </a:p>
        </p:txBody>
      </p:sp>
      <p:sp>
        <p:nvSpPr>
          <p:cNvPr id="16" name="Retângulo de cantos arredondados 15"/>
          <p:cNvSpPr>
            <a:spLocks noChangeArrowheads="1"/>
          </p:cNvSpPr>
          <p:nvPr/>
        </p:nvSpPr>
        <p:spPr bwMode="auto">
          <a:xfrm>
            <a:off x="969963" y="1787525"/>
            <a:ext cx="2163762" cy="293688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17" name="CaixaDeTexto 16"/>
          <p:cNvSpPr txBox="1">
            <a:spLocks noChangeArrowheads="1"/>
          </p:cNvSpPr>
          <p:nvPr/>
        </p:nvSpPr>
        <p:spPr bwMode="auto">
          <a:xfrm>
            <a:off x="1179513" y="1782763"/>
            <a:ext cx="19764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 sz="1600" dirty="0"/>
              <a:t>Pré-processamento</a:t>
            </a:r>
          </a:p>
        </p:txBody>
      </p:sp>
      <p:sp>
        <p:nvSpPr>
          <p:cNvPr id="18" name="CaixaDeTexto 17"/>
          <p:cNvSpPr txBox="1">
            <a:spLocks noChangeArrowheads="1"/>
          </p:cNvSpPr>
          <p:nvPr/>
        </p:nvSpPr>
        <p:spPr bwMode="auto">
          <a:xfrm>
            <a:off x="914400" y="1757363"/>
            <a:ext cx="377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2.</a:t>
            </a:r>
          </a:p>
        </p:txBody>
      </p:sp>
      <p:sp>
        <p:nvSpPr>
          <p:cNvPr id="19" name="Retângulo de cantos arredondados 18"/>
          <p:cNvSpPr>
            <a:spLocks noChangeArrowheads="1"/>
          </p:cNvSpPr>
          <p:nvPr/>
        </p:nvSpPr>
        <p:spPr bwMode="auto">
          <a:xfrm>
            <a:off x="4289425" y="1219200"/>
            <a:ext cx="1944688" cy="269875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0" name="CaixaDeTexto 19"/>
          <p:cNvSpPr txBox="1">
            <a:spLocks noChangeArrowheads="1"/>
          </p:cNvSpPr>
          <p:nvPr/>
        </p:nvSpPr>
        <p:spPr bwMode="auto">
          <a:xfrm>
            <a:off x="4483100" y="1187450"/>
            <a:ext cx="1751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Temática do jogo</a:t>
            </a:r>
          </a:p>
        </p:txBody>
      </p:sp>
      <p:sp>
        <p:nvSpPr>
          <p:cNvPr id="21" name="CaixaDeTexto 20"/>
          <p:cNvSpPr txBox="1">
            <a:spLocks noChangeArrowheads="1"/>
          </p:cNvSpPr>
          <p:nvPr/>
        </p:nvSpPr>
        <p:spPr bwMode="auto">
          <a:xfrm>
            <a:off x="4259263" y="1177925"/>
            <a:ext cx="376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3.</a:t>
            </a:r>
          </a:p>
        </p:txBody>
      </p:sp>
      <p:sp>
        <p:nvSpPr>
          <p:cNvPr id="22" name="Retângulo de cantos arredondados 21"/>
          <p:cNvSpPr>
            <a:spLocks noChangeArrowheads="1"/>
          </p:cNvSpPr>
          <p:nvPr/>
        </p:nvSpPr>
        <p:spPr bwMode="auto">
          <a:xfrm>
            <a:off x="3405188" y="1617663"/>
            <a:ext cx="1785937" cy="29845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3" name="CaixaDeTexto 22"/>
          <p:cNvSpPr txBox="1">
            <a:spLocks noChangeArrowheads="1"/>
          </p:cNvSpPr>
          <p:nvPr/>
        </p:nvSpPr>
        <p:spPr bwMode="auto">
          <a:xfrm>
            <a:off x="3640138" y="1593850"/>
            <a:ext cx="1574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 sz="1600"/>
              <a:t>Representação</a:t>
            </a:r>
          </a:p>
        </p:txBody>
      </p:sp>
      <p:sp>
        <p:nvSpPr>
          <p:cNvPr id="24" name="CaixaDeTexto 23"/>
          <p:cNvSpPr txBox="1">
            <a:spLocks noChangeArrowheads="1"/>
          </p:cNvSpPr>
          <p:nvPr/>
        </p:nvSpPr>
        <p:spPr bwMode="auto">
          <a:xfrm>
            <a:off x="3386138" y="1577975"/>
            <a:ext cx="376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4.</a:t>
            </a:r>
          </a:p>
        </p:txBody>
      </p:sp>
      <p:sp>
        <p:nvSpPr>
          <p:cNvPr id="27" name="Retângulo de cantos arredondados 26"/>
          <p:cNvSpPr>
            <a:spLocks noChangeArrowheads="1"/>
          </p:cNvSpPr>
          <p:nvPr/>
        </p:nvSpPr>
        <p:spPr bwMode="auto">
          <a:xfrm>
            <a:off x="6997700" y="830263"/>
            <a:ext cx="1946275" cy="506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8" name="CaixaDeTexto 27"/>
          <p:cNvSpPr txBox="1">
            <a:spLocks noChangeArrowheads="1"/>
          </p:cNvSpPr>
          <p:nvPr/>
        </p:nvSpPr>
        <p:spPr bwMode="auto">
          <a:xfrm>
            <a:off x="7258050" y="779463"/>
            <a:ext cx="16573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Estratégia de Agrupamento</a:t>
            </a:r>
          </a:p>
        </p:txBody>
      </p:sp>
      <p:sp>
        <p:nvSpPr>
          <p:cNvPr id="30" name="CaixaDeTexto 29"/>
          <p:cNvSpPr txBox="1">
            <a:spLocks noChangeArrowheads="1"/>
          </p:cNvSpPr>
          <p:nvPr/>
        </p:nvSpPr>
        <p:spPr bwMode="auto">
          <a:xfrm>
            <a:off x="6942138" y="800100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5.</a:t>
            </a:r>
          </a:p>
        </p:txBody>
      </p:sp>
      <p:sp>
        <p:nvSpPr>
          <p:cNvPr id="31" name="Retângulo de cantos arredondados 30"/>
          <p:cNvSpPr>
            <a:spLocks noChangeArrowheads="1"/>
          </p:cNvSpPr>
          <p:nvPr/>
        </p:nvSpPr>
        <p:spPr bwMode="auto">
          <a:xfrm>
            <a:off x="6608763" y="1603375"/>
            <a:ext cx="2416175" cy="319088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2" name="CaixaDeTexto 31"/>
          <p:cNvSpPr txBox="1">
            <a:spLocks noChangeArrowheads="1"/>
          </p:cNvSpPr>
          <p:nvPr/>
        </p:nvSpPr>
        <p:spPr bwMode="auto">
          <a:xfrm>
            <a:off x="6553200" y="1608138"/>
            <a:ext cx="2708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Validação das Jogadas</a:t>
            </a:r>
          </a:p>
        </p:txBody>
      </p:sp>
      <p:sp>
        <p:nvSpPr>
          <p:cNvPr id="33" name="CaixaDeTexto 32"/>
          <p:cNvSpPr txBox="1">
            <a:spLocks noChangeArrowheads="1"/>
          </p:cNvSpPr>
          <p:nvPr/>
        </p:nvSpPr>
        <p:spPr bwMode="auto">
          <a:xfrm>
            <a:off x="6570663" y="1577975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6.</a:t>
            </a:r>
          </a:p>
        </p:txBody>
      </p:sp>
      <p:sp>
        <p:nvSpPr>
          <p:cNvPr id="34" name="Retângulo de cantos arredondados 33"/>
          <p:cNvSpPr>
            <a:spLocks noChangeArrowheads="1"/>
          </p:cNvSpPr>
          <p:nvPr/>
        </p:nvSpPr>
        <p:spPr bwMode="auto">
          <a:xfrm>
            <a:off x="6024563" y="2122488"/>
            <a:ext cx="2403475" cy="327025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5" name="CaixaDeTexto 34"/>
          <p:cNvSpPr txBox="1">
            <a:spLocks noChangeArrowheads="1"/>
          </p:cNvSpPr>
          <p:nvPr/>
        </p:nvSpPr>
        <p:spPr bwMode="auto">
          <a:xfrm>
            <a:off x="6137275" y="2128838"/>
            <a:ext cx="23923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Cálculo da Pontuação</a:t>
            </a:r>
          </a:p>
        </p:txBody>
      </p:sp>
      <p:sp>
        <p:nvSpPr>
          <p:cNvPr id="36" name="CaixaDeTexto 35"/>
          <p:cNvSpPr txBox="1">
            <a:spLocks noChangeArrowheads="1"/>
          </p:cNvSpPr>
          <p:nvPr/>
        </p:nvSpPr>
        <p:spPr bwMode="auto">
          <a:xfrm>
            <a:off x="5989638" y="2092325"/>
            <a:ext cx="376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7.</a:t>
            </a:r>
          </a:p>
        </p:txBody>
      </p:sp>
      <p:sp>
        <p:nvSpPr>
          <p:cNvPr id="37" name="Retângulo de cantos arredondados 36"/>
          <p:cNvSpPr>
            <a:spLocks noChangeArrowheads="1"/>
          </p:cNvSpPr>
          <p:nvPr/>
        </p:nvSpPr>
        <p:spPr bwMode="auto">
          <a:xfrm>
            <a:off x="3025775" y="3213100"/>
            <a:ext cx="2628900" cy="32861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8" name="CaixaDeTexto 37"/>
          <p:cNvSpPr txBox="1">
            <a:spLocks noChangeArrowheads="1"/>
          </p:cNvSpPr>
          <p:nvPr/>
        </p:nvSpPr>
        <p:spPr bwMode="auto">
          <a:xfrm>
            <a:off x="3113088" y="3221038"/>
            <a:ext cx="26685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Escolha das Observações</a:t>
            </a:r>
          </a:p>
        </p:txBody>
      </p:sp>
      <p:sp>
        <p:nvSpPr>
          <p:cNvPr id="39" name="CaixaDeTexto 38"/>
          <p:cNvSpPr txBox="1">
            <a:spLocks noChangeArrowheads="1"/>
          </p:cNvSpPr>
          <p:nvPr/>
        </p:nvSpPr>
        <p:spPr bwMode="auto">
          <a:xfrm>
            <a:off x="2970213" y="3182938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8.</a:t>
            </a:r>
          </a:p>
        </p:txBody>
      </p:sp>
      <p:sp>
        <p:nvSpPr>
          <p:cNvPr id="40" name="Retângulo de cantos arredondados 39"/>
          <p:cNvSpPr>
            <a:spLocks noChangeArrowheads="1"/>
          </p:cNvSpPr>
          <p:nvPr/>
        </p:nvSpPr>
        <p:spPr bwMode="auto">
          <a:xfrm>
            <a:off x="6011863" y="5154613"/>
            <a:ext cx="2097087" cy="32861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1" name="CaixaDeTexto 40"/>
          <p:cNvSpPr txBox="1">
            <a:spLocks noChangeArrowheads="1"/>
          </p:cNvSpPr>
          <p:nvPr/>
        </p:nvSpPr>
        <p:spPr bwMode="auto">
          <a:xfrm>
            <a:off x="6145213" y="5154613"/>
            <a:ext cx="21129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Extração dos Votos</a:t>
            </a:r>
          </a:p>
        </p:txBody>
      </p:sp>
      <p:sp>
        <p:nvSpPr>
          <p:cNvPr id="42" name="CaixaDeTexto 41"/>
          <p:cNvSpPr txBox="1">
            <a:spLocks noChangeArrowheads="1"/>
          </p:cNvSpPr>
          <p:nvPr/>
        </p:nvSpPr>
        <p:spPr bwMode="auto">
          <a:xfrm>
            <a:off x="5956300" y="5124450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9.</a:t>
            </a:r>
          </a:p>
        </p:txBody>
      </p:sp>
      <p:sp>
        <p:nvSpPr>
          <p:cNvPr id="45" name="CaixaDeTexto 44"/>
          <p:cNvSpPr txBox="1">
            <a:spLocks noChangeArrowheads="1"/>
          </p:cNvSpPr>
          <p:nvPr/>
        </p:nvSpPr>
        <p:spPr bwMode="auto">
          <a:xfrm>
            <a:off x="4649788" y="5730875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8.</a:t>
            </a:r>
          </a:p>
        </p:txBody>
      </p:sp>
      <p:sp>
        <p:nvSpPr>
          <p:cNvPr id="46" name="Retângulo de cantos arredondados 45"/>
          <p:cNvSpPr>
            <a:spLocks noChangeArrowheads="1"/>
          </p:cNvSpPr>
          <p:nvPr/>
        </p:nvSpPr>
        <p:spPr bwMode="auto">
          <a:xfrm>
            <a:off x="3908425" y="5849938"/>
            <a:ext cx="2312988" cy="31908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7" name="CaixaDeTexto 46"/>
          <p:cNvSpPr txBox="1">
            <a:spLocks noChangeArrowheads="1"/>
          </p:cNvSpPr>
          <p:nvPr/>
        </p:nvSpPr>
        <p:spPr bwMode="auto">
          <a:xfrm>
            <a:off x="4122738" y="5840413"/>
            <a:ext cx="21367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Validação dos Votos</a:t>
            </a:r>
          </a:p>
        </p:txBody>
      </p:sp>
      <p:sp>
        <p:nvSpPr>
          <p:cNvPr id="48" name="CaixaDeTexto 47"/>
          <p:cNvSpPr txBox="1">
            <a:spLocks noChangeArrowheads="1"/>
          </p:cNvSpPr>
          <p:nvPr/>
        </p:nvSpPr>
        <p:spPr bwMode="auto">
          <a:xfrm>
            <a:off x="3857625" y="5824538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10.</a:t>
            </a:r>
          </a:p>
        </p:txBody>
      </p:sp>
      <p:sp>
        <p:nvSpPr>
          <p:cNvPr id="49" name="Retângulo de cantos arredondados 48"/>
          <p:cNvSpPr>
            <a:spLocks noChangeArrowheads="1"/>
          </p:cNvSpPr>
          <p:nvPr/>
        </p:nvSpPr>
        <p:spPr bwMode="auto">
          <a:xfrm>
            <a:off x="846138" y="5691188"/>
            <a:ext cx="2797175" cy="319087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0" name="CaixaDeTexto 49"/>
          <p:cNvSpPr txBox="1">
            <a:spLocks noChangeArrowheads="1"/>
          </p:cNvSpPr>
          <p:nvPr/>
        </p:nvSpPr>
        <p:spPr bwMode="auto">
          <a:xfrm>
            <a:off x="1082675" y="5676900"/>
            <a:ext cx="26971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 dirty="0"/>
              <a:t>Atualização das Ligações</a:t>
            </a:r>
          </a:p>
        </p:txBody>
      </p:sp>
      <p:sp>
        <p:nvSpPr>
          <p:cNvPr id="51" name="CaixaDeTexto 50"/>
          <p:cNvSpPr txBox="1">
            <a:spLocks noChangeArrowheads="1"/>
          </p:cNvSpPr>
          <p:nvPr/>
        </p:nvSpPr>
        <p:spPr bwMode="auto">
          <a:xfrm>
            <a:off x="825500" y="5661025"/>
            <a:ext cx="487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11.</a:t>
            </a:r>
          </a:p>
        </p:txBody>
      </p:sp>
      <p:sp>
        <p:nvSpPr>
          <p:cNvPr id="52" name="Retângulo de cantos arredondados 51"/>
          <p:cNvSpPr>
            <a:spLocks noChangeArrowheads="1"/>
          </p:cNvSpPr>
          <p:nvPr/>
        </p:nvSpPr>
        <p:spPr bwMode="auto">
          <a:xfrm>
            <a:off x="146050" y="4999038"/>
            <a:ext cx="1708150" cy="319087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3" name="CaixaDeTexto 52"/>
          <p:cNvSpPr txBox="1">
            <a:spLocks noChangeArrowheads="1"/>
          </p:cNvSpPr>
          <p:nvPr/>
        </p:nvSpPr>
        <p:spPr bwMode="auto">
          <a:xfrm>
            <a:off x="392113" y="4984750"/>
            <a:ext cx="15763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 sz="1600"/>
              <a:t>Agrupamento</a:t>
            </a:r>
          </a:p>
        </p:txBody>
      </p:sp>
      <p:sp>
        <p:nvSpPr>
          <p:cNvPr id="54" name="CaixaDeTexto 53"/>
          <p:cNvSpPr txBox="1">
            <a:spLocks noChangeArrowheads="1"/>
          </p:cNvSpPr>
          <p:nvPr/>
        </p:nvSpPr>
        <p:spPr bwMode="auto">
          <a:xfrm>
            <a:off x="115888" y="4968875"/>
            <a:ext cx="50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pt-BR" altLang="pt-BR"/>
              <a:t>12.</a:t>
            </a:r>
          </a:p>
        </p:txBody>
      </p:sp>
    </p:spTree>
    <p:extLst>
      <p:ext uri="{BB962C8B-B14F-4D97-AF65-F5344CB8AC3E}">
        <p14:creationId xmlns:p14="http://schemas.microsoft.com/office/powerpoint/2010/main" val="2368929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/>
      <p:bldP spid="16" grpId="0" animBg="1"/>
      <p:bldP spid="17" grpId="0"/>
      <p:bldP spid="18" grpId="0"/>
      <p:bldP spid="19" grpId="0" animBg="1"/>
      <p:bldP spid="20" grpId="0"/>
      <p:bldP spid="21" grpId="0"/>
      <p:bldP spid="22" grpId="0" animBg="1"/>
      <p:bldP spid="23" grpId="0"/>
      <p:bldP spid="24" grpId="0"/>
      <p:bldP spid="27" grpId="0" animBg="1"/>
      <p:bldP spid="28" grpId="0"/>
      <p:bldP spid="30" grpId="0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 animBg="1"/>
      <p:bldP spid="41" grpId="0"/>
      <p:bldP spid="42" grpId="0"/>
      <p:bldP spid="45" grpId="0"/>
      <p:bldP spid="46" grpId="0" animBg="1"/>
      <p:bldP spid="47" grpId="0"/>
      <p:bldP spid="48" grpId="0"/>
      <p:bldP spid="49" grpId="0" animBg="1"/>
      <p:bldP spid="50" grpId="0"/>
      <p:bldP spid="51" grpId="0"/>
      <p:bldP spid="52" grpId="0" animBg="1"/>
      <p:bldP spid="53" grpId="0"/>
      <p:bldP spid="5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9D1-AFE2-4A91-B27F-EFAF9DD10EE2}" type="slidenum">
              <a:rPr lang="pt-BR" altLang="pt-BR" smtClean="0"/>
              <a:pPr/>
              <a:t>62</a:t>
            </a:fld>
            <a:endParaRPr lang="pt-BR" altLang="pt-BR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Bang Bang</a:t>
            </a:r>
            <a:endParaRPr lang="pt-BR" dirty="0"/>
          </a:p>
        </p:txBody>
      </p:sp>
      <p:sp>
        <p:nvSpPr>
          <p:cNvPr id="29" name="Text Box 1"/>
          <p:cNvSpPr txBox="1">
            <a:spLocks noChangeArrowheads="1"/>
          </p:cNvSpPr>
          <p:nvPr/>
        </p:nvSpPr>
        <p:spPr bwMode="auto">
          <a:xfrm>
            <a:off x="1674813" y="47727"/>
            <a:ext cx="9144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eaLnBrk="1" hangingPunct="1">
              <a:buSzPct val="100000"/>
              <a:defRPr/>
            </a:pPr>
            <a:endParaRPr lang="pt-BR" altLang="pt-BR" sz="3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2884" name="Text Box 2"/>
          <p:cNvSpPr txBox="1">
            <a:spLocks noChangeArrowheads="1"/>
          </p:cNvSpPr>
          <p:nvPr/>
        </p:nvSpPr>
        <p:spPr bwMode="auto">
          <a:xfrm>
            <a:off x="1042988" y="4941888"/>
            <a:ext cx="7416800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lvl="1" eaLnBrk="1" hangingPunct="1">
              <a:buClr>
                <a:srgbClr val="FF9900"/>
              </a:buClr>
              <a:buSzPct val="75000"/>
              <a:buFont typeface="Wingdings" panose="05000000000000000000" pitchFamily="2" charset="2"/>
              <a:buChar char=""/>
            </a:pPr>
            <a:endParaRPr lang="pt-BR" altLang="pt-BR" sz="2000" dirty="0">
              <a:solidFill>
                <a:schemeClr val="tx1"/>
              </a:solidFill>
            </a:endParaRPr>
          </a:p>
        </p:txBody>
      </p:sp>
      <p:pic>
        <p:nvPicPr>
          <p:cNvPr id="122885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26" y="1208790"/>
            <a:ext cx="8532996" cy="4775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</p:spTree>
    <p:extLst>
      <p:ext uri="{BB962C8B-B14F-4D97-AF65-F5344CB8AC3E}">
        <p14:creationId xmlns:p14="http://schemas.microsoft.com/office/powerpoint/2010/main" val="665746870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63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</a:t>
            </a:r>
          </a:p>
        </p:txBody>
      </p:sp>
      <p:pic>
        <p:nvPicPr>
          <p:cNvPr id="7" name="Picture 6" descr="C:\Users\Geraldo Xexéo\Dropbox\Claudio e Xexéo\TIM 2\20121015 jogo TIM\DSC00600.JP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509" y="1388764"/>
            <a:ext cx="3719195" cy="2789555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:\Users\Public\Pictures\Fotos 2012\20120320 Maua e TIM Intelig\DSC00649.JP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2456329"/>
            <a:ext cx="4203906" cy="3041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25461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Jogos São Divertidos!</a:t>
            </a:r>
            <a:br>
              <a:rPr lang="pt-BR" dirty="0"/>
            </a:br>
            <a:br>
              <a:rPr lang="pt-BR" dirty="0"/>
            </a:br>
            <a:r>
              <a:rPr lang="pt-BR" dirty="0"/>
              <a:t>Trabalhar com Jogos é Divertido!</a:t>
            </a:r>
          </a:p>
        </p:txBody>
      </p:sp>
    </p:spTree>
    <p:extLst>
      <p:ext uri="{BB962C8B-B14F-4D97-AF65-F5344CB8AC3E}">
        <p14:creationId xmlns:p14="http://schemas.microsoft.com/office/powerpoint/2010/main" val="18467459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papers, games </a:t>
            </a:r>
            <a:r>
              <a:rPr lang="en-US" dirty="0"/>
              <a:t>and other work, please consult </a:t>
            </a:r>
            <a:r>
              <a:rPr lang="en-US"/>
              <a:t>our website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08920"/>
            <a:ext cx="9144000" cy="1620000"/>
          </a:xfrm>
        </p:spPr>
        <p:txBody>
          <a:bodyPr>
            <a:noAutofit/>
          </a:bodyPr>
          <a:lstStyle/>
          <a:p>
            <a:r>
              <a:rPr lang="en-US" sz="6600" noProof="0" dirty="0"/>
              <a:t>LUDES.COS.UFRJ.BR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2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SNCT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DD6D2-F03C-47B7-890E-45CC84F5638D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Doom</a:t>
            </a:r>
            <a:r>
              <a:rPr lang="pt-BR" dirty="0"/>
              <a:t> é um jogo?</a:t>
            </a:r>
            <a:endParaRPr lang="en-US" dirty="0"/>
          </a:p>
        </p:txBody>
      </p:sp>
      <p:pic>
        <p:nvPicPr>
          <p:cNvPr id="2050" name="Picture 2" descr="http://media.desura.com/images/articles/1/122/121099/auto/DOOM_II_SP_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8" r="12785"/>
          <a:stretch/>
        </p:blipFill>
        <p:spPr bwMode="auto">
          <a:xfrm>
            <a:off x="1783536" y="1772816"/>
            <a:ext cx="5245240" cy="391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284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Jogo...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i="1" dirty="0"/>
              <a:t>Jogos são atividades sociais e culturais voluntárias, significativas, fortemente absorventes, não-produtivas, que se utilizam de um mundo abstrato, com efeitos negociados no mundo real, e cujo desenvolvimento e resultado final é incerto, onde um ou mais jogadores, ou equipes de jogadores, modificam interativamente e de forma quantificável o estado de um sistema artificial, possivelmente em busca de objetivos conflitantes, por meio de decisões e ações, algumas com a capacidade de atrapalhar o adversário, sendo todo o processo regulado, orientado e limitado, por regras aceitas, e obtendo, com isso, uma recompensa psicológica, normalmente na forma de diversão, entretenimento, ou sensação de vitória sobre um adversário ou desafio.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38524" y="5672951"/>
            <a:ext cx="59340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i="1" dirty="0"/>
              <a:t>Xexéo, G. et al. O que são Jogos: Uma introdução ao objeto de estudo do LUDES. RT PESC 752 Programa de Engenharia de Sistemas e Computação, UFRJ, Rio de Janeiro 2017.</a:t>
            </a:r>
            <a:endParaRPr lang="pt-BR" sz="1000" dirty="0"/>
          </a:p>
          <a:p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1230552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  <a:p>
            <a:r>
              <a:rPr lang="pt-BR" dirty="0"/>
              <a:t>Sociais</a:t>
            </a:r>
          </a:p>
          <a:p>
            <a:r>
              <a:rPr lang="pt-BR" dirty="0"/>
              <a:t>Culturais</a:t>
            </a:r>
          </a:p>
          <a:p>
            <a:r>
              <a:rPr lang="pt-BR" dirty="0"/>
              <a:t>Voluntários</a:t>
            </a:r>
          </a:p>
          <a:p>
            <a:r>
              <a:rPr lang="pt-BR" dirty="0"/>
              <a:t>Significativos</a:t>
            </a:r>
          </a:p>
          <a:p>
            <a:r>
              <a:rPr lang="pt-BR" dirty="0"/>
              <a:t>Fortemente Absorventes</a:t>
            </a:r>
          </a:p>
          <a:p>
            <a:r>
              <a:rPr lang="pt-BR" dirty="0"/>
              <a:t>Mundo Abstrato</a:t>
            </a:r>
          </a:p>
          <a:p>
            <a:r>
              <a:rPr lang="pt-BR" dirty="0"/>
              <a:t>Não Produtivo</a:t>
            </a:r>
          </a:p>
          <a:p>
            <a:r>
              <a:rPr lang="pt-BR" dirty="0"/>
              <a:t>Efeitos Negociados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Final Incerto</a:t>
            </a:r>
          </a:p>
          <a:p>
            <a:r>
              <a:rPr lang="pt-BR" dirty="0"/>
              <a:t>Sistemas Artificiais</a:t>
            </a:r>
          </a:p>
          <a:p>
            <a:r>
              <a:rPr lang="pt-BR" dirty="0"/>
              <a:t>Jogadores ou Equipes</a:t>
            </a:r>
          </a:p>
          <a:p>
            <a:r>
              <a:rPr lang="pt-BR" dirty="0"/>
              <a:t>Modificam o Sistema</a:t>
            </a:r>
          </a:p>
          <a:p>
            <a:r>
              <a:rPr lang="pt-BR" dirty="0"/>
              <a:t>Objetivos Conflitantes</a:t>
            </a:r>
          </a:p>
          <a:p>
            <a:r>
              <a:rPr lang="pt-BR" dirty="0"/>
              <a:t>Decisões e Ações</a:t>
            </a:r>
          </a:p>
          <a:p>
            <a:r>
              <a:rPr lang="pt-BR" dirty="0"/>
              <a:t>Atrapalhar o Adversário</a:t>
            </a:r>
          </a:p>
          <a:p>
            <a:r>
              <a:rPr lang="pt-BR" dirty="0"/>
              <a:t>Limitado por Regras Aceitas</a:t>
            </a:r>
          </a:p>
          <a:p>
            <a:r>
              <a:rPr lang="pt-BR" dirty="0"/>
              <a:t>Recompensa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Jogos...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SNCT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8524" y="5672951"/>
            <a:ext cx="59340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i="1" dirty="0"/>
              <a:t>Xexéo, G. et al. O que são Jogos: Uma introdução ao objeto de estudo do LUDES. RT PESC 752 Programa de Engenharia de Sistemas e Computação, UFRJ, Rio de Janeiro 2017.</a:t>
            </a:r>
            <a:endParaRPr lang="pt-BR" sz="1000" dirty="0"/>
          </a:p>
          <a:p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4010771064"/>
      </p:ext>
    </p:extLst>
  </p:cSld>
  <p:clrMapOvr>
    <a:masterClrMapping/>
  </p:clrMapOvr>
</p:sld>
</file>

<file path=ppt/theme/theme1.xml><?xml version="1.0" encoding="utf-8"?>
<a:theme xmlns:a="http://schemas.openxmlformats.org/drawingml/2006/main" name="ApresentacaoLudesXexe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D719A"/>
        </a:solidFill>
      </a:spPr>
      <a:bodyPr rtlCol="0" anchor="ctr">
        <a:spAutoFit/>
      </a:bodyPr>
      <a:lstStyle>
        <a:defPPr algn="ctr">
          <a:defRPr sz="2400" b="1" dirty="0" smtClean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mplate Ludes.potx" id="{46A93FAF-1DBD-4E18-9B65-252654BA87DC}" vid="{3366FF25-CE61-4409-B912-537D68118A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000 Introducao ao Curso de Jogos</Template>
  <TotalTime>4072</TotalTime>
  <Words>1922</Words>
  <Application>Microsoft Office PowerPoint</Application>
  <PresentationFormat>On-screen Show (4:3)</PresentationFormat>
  <Paragraphs>487</Paragraphs>
  <Slides>65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Calibri</vt:lpstr>
      <vt:lpstr>Circo</vt:lpstr>
      <vt:lpstr>Wingdings</vt:lpstr>
      <vt:lpstr>Tahoma</vt:lpstr>
      <vt:lpstr>DejaVu Sans</vt:lpstr>
      <vt:lpstr>Droid Sans Fallback</vt:lpstr>
      <vt:lpstr>Times New Roman</vt:lpstr>
      <vt:lpstr>ApresentacaoLudesXexeo</vt:lpstr>
      <vt:lpstr>Pesquisa sobre jogos no  LUDES</vt:lpstr>
      <vt:lpstr>O que está nesse nome?</vt:lpstr>
      <vt:lpstr>Objetivos</vt:lpstr>
      <vt:lpstr>Entendendo o Jogo</vt:lpstr>
      <vt:lpstr>“Alguém pode dizer que o conceito de jogo é um conceito com bordas desfocadas – mas um conceito desfocado é um conceito?” (LUDWIG WITTGENSTEIN, 1958).</vt:lpstr>
      <vt:lpstr>Xadrez é um jogo?</vt:lpstr>
      <vt:lpstr>Doom é um jogo?</vt:lpstr>
      <vt:lpstr>Jogo... </vt:lpstr>
      <vt:lpstr>Jogos...</vt:lpstr>
      <vt:lpstr>Vários Significados</vt:lpstr>
      <vt:lpstr>Por Que Estudar Jogos?</vt:lpstr>
      <vt:lpstr>3 bilhões de horas jogadas de vídeo games por semana</vt:lpstr>
      <vt:lpstr>A indústria de jogos é maior que as de música e de cinema</vt:lpstr>
      <vt:lpstr>Por que a vida real é sem graça?</vt:lpstr>
      <vt:lpstr>Um jogador</vt:lpstr>
      <vt:lpstr>Crianças Jogando</vt:lpstr>
      <vt:lpstr>E estudando...</vt:lpstr>
      <vt:lpstr>Efeito em Terapias</vt:lpstr>
      <vt:lpstr>Jogos Fornecem Significado</vt:lpstr>
      <vt:lpstr>Podemos aprender com jogos</vt:lpstr>
      <vt:lpstr>A Geração de 50 anos jogou os primeiros jogos</vt:lpstr>
      <vt:lpstr>A Geração de 40 anos nasceu com os jogos</vt:lpstr>
      <vt:lpstr>Os Nativos Digitais Consideram Jogos Como Parte da Vida (não é uma adição)</vt:lpstr>
      <vt:lpstr>Nova Cultura</vt:lpstr>
      <vt:lpstr>Jogos são um fenômeno importante da atualidade e podem ser usados para melhorar o mundo</vt:lpstr>
      <vt:lpstr>Algumas Referências para o Estudo de Jogos</vt:lpstr>
      <vt:lpstr>Elementos do Design</vt:lpstr>
      <vt:lpstr>MDA - Design </vt:lpstr>
      <vt:lpstr>PowerPoint Presentation</vt:lpstr>
      <vt:lpstr>Descrevendo Jogos </vt:lpstr>
      <vt:lpstr>P rocessos de Desenvolvimento</vt:lpstr>
      <vt:lpstr>Escolhas para jogar</vt:lpstr>
      <vt:lpstr>Atuação do LUDES</vt:lpstr>
      <vt:lpstr>Who we are</vt:lpstr>
      <vt:lpstr>PowerPoint Presentation</vt:lpstr>
      <vt:lpstr>PowerPoint Presentation</vt:lpstr>
      <vt:lpstr>Framework</vt:lpstr>
      <vt:lpstr>Minecraft Bot</vt:lpstr>
      <vt:lpstr>Pesquisas Correntes</vt:lpstr>
      <vt:lpstr>Qualidade e Atratividade</vt:lpstr>
      <vt:lpstr>Qualidade e atratividade</vt:lpstr>
      <vt:lpstr>Medindo Estética</vt:lpstr>
      <vt:lpstr>Medindo Estética</vt:lpstr>
      <vt:lpstr>Mecanismos de Avaliação</vt:lpstr>
      <vt:lpstr>Uso de Dados Biométricos e Imagens</vt:lpstr>
      <vt:lpstr>Processo de Desenvolvimento</vt:lpstr>
      <vt:lpstr>Processo de Desenvolvimento</vt:lpstr>
      <vt:lpstr>Geração Procedural de Mapas</vt:lpstr>
      <vt:lpstr>Zumboliche</vt:lpstr>
      <vt:lpstr>Rachinations</vt:lpstr>
      <vt:lpstr>Simulação de Card+Dice Games</vt:lpstr>
      <vt:lpstr>Simulação de Video Games</vt:lpstr>
      <vt:lpstr>Ontologia de Mecânicas </vt:lpstr>
      <vt:lpstr>Jogos Sérios e Com Propósito</vt:lpstr>
      <vt:lpstr>Jogos Sérios e com Propósito</vt:lpstr>
      <vt:lpstr>4EDES</vt:lpstr>
      <vt:lpstr>Jogos de Caso</vt:lpstr>
      <vt:lpstr>Jogos de Caso</vt:lpstr>
      <vt:lpstr>Jogos de Conscientização</vt:lpstr>
      <vt:lpstr>http://www.jogos.ml/ - Jogos que resolvem problemas reais sem você saber...</vt:lpstr>
      <vt:lpstr>Método / Visão Geral</vt:lpstr>
      <vt:lpstr>Bang Bang</vt:lpstr>
      <vt:lpstr>Treinamento</vt:lpstr>
      <vt:lpstr>Jogos São Divertidos!  Trabalhar com Jogos é Divertido!</vt:lpstr>
      <vt:lpstr>LUDES.COS.UFRJ.BR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Xexeo</dc:creator>
  <cp:lastModifiedBy>Geraldo Xexéo</cp:lastModifiedBy>
  <cp:revision>105</cp:revision>
  <dcterms:created xsi:type="dcterms:W3CDTF">2014-08-27T12:28:17Z</dcterms:created>
  <dcterms:modified xsi:type="dcterms:W3CDTF">2018-04-02T17:00:03Z</dcterms:modified>
</cp:coreProperties>
</file>